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313" r:id="rId3"/>
    <p:sldId id="314" r:id="rId4"/>
    <p:sldId id="306" r:id="rId5"/>
    <p:sldId id="307" r:id="rId6"/>
    <p:sldId id="310" r:id="rId7"/>
    <p:sldId id="327" r:id="rId8"/>
    <p:sldId id="308" r:id="rId9"/>
    <p:sldId id="309" r:id="rId10"/>
    <p:sldId id="312" r:id="rId11"/>
    <p:sldId id="311" r:id="rId12"/>
    <p:sldId id="326" r:id="rId13"/>
    <p:sldId id="292" r:id="rId14"/>
    <p:sldId id="293" r:id="rId15"/>
    <p:sldId id="294" r:id="rId16"/>
    <p:sldId id="328" r:id="rId17"/>
    <p:sldId id="315" r:id="rId18"/>
    <p:sldId id="317" r:id="rId19"/>
    <p:sldId id="316" r:id="rId20"/>
    <p:sldId id="321" r:id="rId21"/>
    <p:sldId id="319" r:id="rId22"/>
    <p:sldId id="320" r:id="rId23"/>
    <p:sldId id="323" r:id="rId24"/>
    <p:sldId id="301" r:id="rId25"/>
    <p:sldId id="32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A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611CE-5CC5-4727-9D7D-A100F10C2295}" v="21" dt="2025-05-01T00:53:14.21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88701" autoAdjust="0"/>
  </p:normalViewPr>
  <p:slideViewPr>
    <p:cSldViewPr snapToGrid="0">
      <p:cViewPr varScale="1">
        <p:scale>
          <a:sx n="82" d="100"/>
          <a:sy n="82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79DE3-BBFA-402D-8F65-536541A70704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5D02755-C185-48D7-BE91-3984EEF4001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sz="1600" b="1" dirty="0">
              <a:latin typeface="Arial Black" panose="020B0A04020102020204" pitchFamily="34" charset="0"/>
            </a:rPr>
            <a:t>Data Contains</a:t>
          </a:r>
        </a:p>
      </dgm:t>
    </dgm:pt>
    <dgm:pt modelId="{3EECD282-BF54-445C-985C-2C88C01683DF}" type="parTrans" cxnId="{D352557B-F609-4BAC-A061-854B5BF7479D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019B6F94-E5A5-4C06-9A51-BF39D7BA409D}" type="sibTrans" cxnId="{D352557B-F609-4BAC-A061-854B5BF7479D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5C54E840-579A-43EE-9EB4-A4A0AD87E42D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Age, Gender, Weight, Height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307285FE-0B33-4285-AAC7-7DFBBEDE7400}" type="parTrans" cxnId="{A132965E-F28F-443C-85EB-E609046C9A0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E7C19FD5-347A-4D29-883B-8053A2050DF3}" type="sibTrans" cxnId="{A132965E-F28F-443C-85EB-E609046C9A0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D1DE159D-ACB5-45EB-B1C7-768E996E6CCC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Workout Type and Duration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59833E74-91D7-4DE0-9D1F-88DB97669409}" type="parTrans" cxnId="{8E2AEFAD-AA07-408D-ADA3-CF45133810B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0036B9DC-B2C1-499B-99C7-362FCD048AC2}" type="sibTrans" cxnId="{8E2AEFAD-AA07-408D-ADA3-CF45133810B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416E2CFD-485A-4471-A729-88CBF3792E65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Calories Burned and Fat Percentage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57BA7D7E-75F9-48D9-93FC-760C3F43100A}" type="parTrans" cxnId="{54CB40C9-2AE6-403A-A491-380392B2CF5A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68629DB2-ADD7-4BAE-917B-79244BFEFAC3}" type="sibTrans" cxnId="{54CB40C9-2AE6-403A-A491-380392B2CF5A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F603DD39-BB77-4F7D-8345-1789C209CECF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Water Intake and Workout Frequency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61A997CD-A36F-4CB4-A322-62C9F6FFE474}" type="parTrans" cxnId="{BAF85693-6D24-4441-B49B-1FE6FD223F1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C14C7297-1F66-4454-87CF-A09A4A73B30D}" type="sibTrans" cxnId="{BAF85693-6D24-4441-B49B-1FE6FD223F1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B71290E0-7B0B-48C3-BED0-7241AD0948D0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Experience Level (Beginner, Intermediate, Advanced)BMI (Body Mass Index)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039FF375-264C-42DF-9EC0-7E123BCF2C8C}" type="parTrans" cxnId="{24F61C38-BF6B-467A-9348-F0D2BFA5A12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2C0AA7E9-4ED1-43FE-A8D3-5AA34C4A6F55}" type="sibTrans" cxnId="{24F61C38-BF6B-467A-9348-F0D2BFA5A12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D7A5C671-1C08-408A-AF36-CEFA8AE5448E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Heart Rates: Max BPM, Avg BPM, Resting BPM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F89B14EB-90E3-498F-AD28-E729D08B2256}" type="sibTrans" cxnId="{95EC66FD-D036-48A5-A960-2B18D73343F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893947D6-8EE9-45CB-887B-4F04DA113A50}" type="parTrans" cxnId="{95EC66FD-D036-48A5-A960-2B18D73343F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B2BF499C-E47A-46AA-9A9F-0CE8E8C44DFB}" type="pres">
      <dgm:prSet presAssocID="{CF079DE3-BBFA-402D-8F65-536541A7070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C7313A5-3FBF-40DC-BFBD-069CB689D044}" type="pres">
      <dgm:prSet presAssocID="{25D02755-C185-48D7-BE91-3984EEF40014}" presName="Parent" presStyleLbl="node0" presStyleIdx="0" presStyleCnt="1">
        <dgm:presLayoutVars>
          <dgm:chMax val="6"/>
          <dgm:chPref val="6"/>
        </dgm:presLayoutVars>
      </dgm:prSet>
      <dgm:spPr/>
    </dgm:pt>
    <dgm:pt modelId="{BFE382FE-40C3-415F-B8F6-8C6645C3C18D}" type="pres">
      <dgm:prSet presAssocID="{5C54E840-579A-43EE-9EB4-A4A0AD87E42D}" presName="Accent1" presStyleCnt="0"/>
      <dgm:spPr/>
    </dgm:pt>
    <dgm:pt modelId="{D7E7FDE4-77F9-4D65-AC4B-208BB6AD22C5}" type="pres">
      <dgm:prSet presAssocID="{5C54E840-579A-43EE-9EB4-A4A0AD87E42D}" presName="Accent" presStyleLbl="bgShp" presStyleIdx="0" presStyleCnt="6"/>
      <dgm:spPr/>
    </dgm:pt>
    <dgm:pt modelId="{839899A0-2F43-44D5-ADDC-C08103D4C357}" type="pres">
      <dgm:prSet presAssocID="{5C54E840-579A-43EE-9EB4-A4A0AD87E42D}" presName="Child1" presStyleLbl="node1" presStyleIdx="0" presStyleCnt="6" custLinFactY="19985" custLinFactNeighborY="100000">
        <dgm:presLayoutVars>
          <dgm:chMax val="0"/>
          <dgm:chPref val="0"/>
          <dgm:bulletEnabled val="1"/>
        </dgm:presLayoutVars>
      </dgm:prSet>
      <dgm:spPr/>
    </dgm:pt>
    <dgm:pt modelId="{FFE8F70A-1AF1-4CC8-9EA3-07124B543AB0}" type="pres">
      <dgm:prSet presAssocID="{D7A5C671-1C08-408A-AF36-CEFA8AE5448E}" presName="Accent2" presStyleCnt="0"/>
      <dgm:spPr/>
    </dgm:pt>
    <dgm:pt modelId="{DE42572C-C9AE-417E-9367-94A55A6A2E4A}" type="pres">
      <dgm:prSet presAssocID="{D7A5C671-1C08-408A-AF36-CEFA8AE5448E}" presName="Accent" presStyleLbl="bgShp" presStyleIdx="1" presStyleCnt="6"/>
      <dgm:spPr/>
    </dgm:pt>
    <dgm:pt modelId="{18AB11B6-0631-4F81-B1CA-3EB9945CB6C0}" type="pres">
      <dgm:prSet presAssocID="{D7A5C671-1C08-408A-AF36-CEFA8AE5448E}" presName="Child2" presStyleLbl="node1" presStyleIdx="1" presStyleCnt="6" custLinFactNeighborX="-89406" custLinFactNeighborY="57803">
        <dgm:presLayoutVars>
          <dgm:chMax val="0"/>
          <dgm:chPref val="0"/>
          <dgm:bulletEnabled val="1"/>
        </dgm:presLayoutVars>
      </dgm:prSet>
      <dgm:spPr/>
    </dgm:pt>
    <dgm:pt modelId="{B2E6F8E6-29B0-4636-A0BF-FD3095B55122}" type="pres">
      <dgm:prSet presAssocID="{D1DE159D-ACB5-45EB-B1C7-768E996E6CCC}" presName="Accent3" presStyleCnt="0"/>
      <dgm:spPr/>
    </dgm:pt>
    <dgm:pt modelId="{76D8C8B9-EA7B-4D18-BD96-5AD144D4D724}" type="pres">
      <dgm:prSet presAssocID="{D1DE159D-ACB5-45EB-B1C7-768E996E6CCC}" presName="Accent" presStyleLbl="bgShp" presStyleIdx="2" presStyleCnt="6"/>
      <dgm:spPr/>
    </dgm:pt>
    <dgm:pt modelId="{B43D0823-8012-479B-A0C4-EAE5C4E0E766}" type="pres">
      <dgm:prSet presAssocID="{D1DE159D-ACB5-45EB-B1C7-768E996E6CCC}" presName="Child3" presStyleLbl="node1" presStyleIdx="2" presStyleCnt="6" custLinFactNeighborX="-92436" custLinFactNeighborY="-64810">
        <dgm:presLayoutVars>
          <dgm:chMax val="0"/>
          <dgm:chPref val="0"/>
          <dgm:bulletEnabled val="1"/>
        </dgm:presLayoutVars>
      </dgm:prSet>
      <dgm:spPr/>
    </dgm:pt>
    <dgm:pt modelId="{79D2F576-7A94-4858-94BE-483ABEC3803C}" type="pres">
      <dgm:prSet presAssocID="{416E2CFD-485A-4471-A729-88CBF3792E65}" presName="Accent4" presStyleCnt="0"/>
      <dgm:spPr/>
    </dgm:pt>
    <dgm:pt modelId="{368C56B0-087F-4AC6-981C-D46893DDA2C8}" type="pres">
      <dgm:prSet presAssocID="{416E2CFD-485A-4471-A729-88CBF3792E65}" presName="Accent" presStyleLbl="bgShp" presStyleIdx="3" presStyleCnt="6"/>
      <dgm:spPr/>
    </dgm:pt>
    <dgm:pt modelId="{3C0F2B43-67B8-423B-B1C5-7F203AE918B5}" type="pres">
      <dgm:prSet presAssocID="{416E2CFD-485A-4471-A729-88CBF3792E65}" presName="Child4" presStyleLbl="node1" presStyleIdx="3" presStyleCnt="6" custLinFactY="-26992" custLinFactNeighborX="758" custLinFactNeighborY="-100000">
        <dgm:presLayoutVars>
          <dgm:chMax val="0"/>
          <dgm:chPref val="0"/>
          <dgm:bulletEnabled val="1"/>
        </dgm:presLayoutVars>
      </dgm:prSet>
      <dgm:spPr/>
    </dgm:pt>
    <dgm:pt modelId="{4978CBE2-C832-4BEE-874E-4360BD6EB98B}" type="pres">
      <dgm:prSet presAssocID="{F603DD39-BB77-4F7D-8345-1789C209CECF}" presName="Accent5" presStyleCnt="0"/>
      <dgm:spPr/>
    </dgm:pt>
    <dgm:pt modelId="{EA22323C-CD2E-44A6-B187-26F1104162C8}" type="pres">
      <dgm:prSet presAssocID="{F603DD39-BB77-4F7D-8345-1789C209CECF}" presName="Accent" presStyleLbl="bgShp" presStyleIdx="4" presStyleCnt="6"/>
      <dgm:spPr/>
    </dgm:pt>
    <dgm:pt modelId="{60510A5C-B0E0-474C-8A86-0DBC25C042DA}" type="pres">
      <dgm:prSet presAssocID="{F603DD39-BB77-4F7D-8345-1789C209CECF}" presName="Child5" presStyleLbl="node1" presStyleIdx="4" presStyleCnt="6" custLinFactNeighborX="93194" custLinFactNeighborY="-65685">
        <dgm:presLayoutVars>
          <dgm:chMax val="0"/>
          <dgm:chPref val="0"/>
          <dgm:bulletEnabled val="1"/>
        </dgm:presLayoutVars>
      </dgm:prSet>
      <dgm:spPr/>
    </dgm:pt>
    <dgm:pt modelId="{9C3A91B4-890F-4EC4-B146-537F9A4E7498}" type="pres">
      <dgm:prSet presAssocID="{B71290E0-7B0B-48C3-BED0-7241AD0948D0}" presName="Accent6" presStyleCnt="0"/>
      <dgm:spPr/>
    </dgm:pt>
    <dgm:pt modelId="{14203E64-E98F-45E2-BF27-432192CBBD85}" type="pres">
      <dgm:prSet presAssocID="{B71290E0-7B0B-48C3-BED0-7241AD0948D0}" presName="Accent" presStyleLbl="bgShp" presStyleIdx="5" presStyleCnt="6"/>
      <dgm:spPr/>
    </dgm:pt>
    <dgm:pt modelId="{86269C76-CD6F-4B7A-BD35-C5276E30C8E6}" type="pres">
      <dgm:prSet presAssocID="{B71290E0-7B0B-48C3-BED0-7241AD0948D0}" presName="Child6" presStyleLbl="node1" presStyleIdx="5" presStyleCnt="6" custLinFactNeighborX="91679" custLinFactNeighborY="56927">
        <dgm:presLayoutVars>
          <dgm:chMax val="0"/>
          <dgm:chPref val="0"/>
          <dgm:bulletEnabled val="1"/>
        </dgm:presLayoutVars>
      </dgm:prSet>
      <dgm:spPr/>
    </dgm:pt>
  </dgm:ptLst>
  <dgm:cxnLst>
    <dgm:cxn modelId="{B4BD9106-69D3-4281-9037-22E5AC393BAD}" type="presOf" srcId="{25D02755-C185-48D7-BE91-3984EEF40014}" destId="{FC7313A5-3FBF-40DC-BFBD-069CB689D044}" srcOrd="0" destOrd="0" presId="urn:microsoft.com/office/officeart/2011/layout/HexagonRadial"/>
    <dgm:cxn modelId="{E5F14C32-AB23-4794-8A68-EF012E155A5E}" type="presOf" srcId="{416E2CFD-485A-4471-A729-88CBF3792E65}" destId="{3C0F2B43-67B8-423B-B1C5-7F203AE918B5}" srcOrd="0" destOrd="0" presId="urn:microsoft.com/office/officeart/2011/layout/HexagonRadial"/>
    <dgm:cxn modelId="{24F61C38-BF6B-467A-9348-F0D2BFA5A124}" srcId="{25D02755-C185-48D7-BE91-3984EEF40014}" destId="{B71290E0-7B0B-48C3-BED0-7241AD0948D0}" srcOrd="5" destOrd="0" parTransId="{039FF375-264C-42DF-9EC0-7E123BCF2C8C}" sibTransId="{2C0AA7E9-4ED1-43FE-A8D3-5AA34C4A6F55}"/>
    <dgm:cxn modelId="{A132965E-F28F-443C-85EB-E609046C9A04}" srcId="{25D02755-C185-48D7-BE91-3984EEF40014}" destId="{5C54E840-579A-43EE-9EB4-A4A0AD87E42D}" srcOrd="0" destOrd="0" parTransId="{307285FE-0B33-4285-AAC7-7DFBBEDE7400}" sibTransId="{E7C19FD5-347A-4D29-883B-8053A2050DF3}"/>
    <dgm:cxn modelId="{B1083B72-71D8-404C-B5B7-C4E4C53AB308}" type="presOf" srcId="{F603DD39-BB77-4F7D-8345-1789C209CECF}" destId="{60510A5C-B0E0-474C-8A86-0DBC25C042DA}" srcOrd="0" destOrd="0" presId="urn:microsoft.com/office/officeart/2011/layout/HexagonRadial"/>
    <dgm:cxn modelId="{D352557B-F609-4BAC-A061-854B5BF7479D}" srcId="{CF079DE3-BBFA-402D-8F65-536541A70704}" destId="{25D02755-C185-48D7-BE91-3984EEF40014}" srcOrd="0" destOrd="0" parTransId="{3EECD282-BF54-445C-985C-2C88C01683DF}" sibTransId="{019B6F94-E5A5-4C06-9A51-BF39D7BA409D}"/>
    <dgm:cxn modelId="{BAF85693-6D24-4441-B49B-1FE6FD223F1E}" srcId="{25D02755-C185-48D7-BE91-3984EEF40014}" destId="{F603DD39-BB77-4F7D-8345-1789C209CECF}" srcOrd="4" destOrd="0" parTransId="{61A997CD-A36F-4CB4-A322-62C9F6FFE474}" sibTransId="{C14C7297-1F66-4454-87CF-A09A4A73B30D}"/>
    <dgm:cxn modelId="{E48A6698-20B0-40D3-960E-44309374E841}" type="presOf" srcId="{B71290E0-7B0B-48C3-BED0-7241AD0948D0}" destId="{86269C76-CD6F-4B7A-BD35-C5276E30C8E6}" srcOrd="0" destOrd="0" presId="urn:microsoft.com/office/officeart/2011/layout/HexagonRadial"/>
    <dgm:cxn modelId="{F86FBCA7-382D-445D-A4E8-51F384AB22A1}" type="presOf" srcId="{D1DE159D-ACB5-45EB-B1C7-768E996E6CCC}" destId="{B43D0823-8012-479B-A0C4-EAE5C4E0E766}" srcOrd="0" destOrd="0" presId="urn:microsoft.com/office/officeart/2011/layout/HexagonRadial"/>
    <dgm:cxn modelId="{8E2AEFAD-AA07-408D-ADA3-CF45133810B4}" srcId="{25D02755-C185-48D7-BE91-3984EEF40014}" destId="{D1DE159D-ACB5-45EB-B1C7-768E996E6CCC}" srcOrd="2" destOrd="0" parTransId="{59833E74-91D7-4DE0-9D1F-88DB97669409}" sibTransId="{0036B9DC-B2C1-499B-99C7-362FCD048AC2}"/>
    <dgm:cxn modelId="{429613B2-C355-4362-B3CF-DC865EA09B72}" type="presOf" srcId="{CF079DE3-BBFA-402D-8F65-536541A70704}" destId="{B2BF499C-E47A-46AA-9A9F-0CE8E8C44DFB}" srcOrd="0" destOrd="0" presId="urn:microsoft.com/office/officeart/2011/layout/HexagonRadial"/>
    <dgm:cxn modelId="{7A9382C5-DB5B-4188-A8C7-FDCF20084887}" type="presOf" srcId="{5C54E840-579A-43EE-9EB4-A4A0AD87E42D}" destId="{839899A0-2F43-44D5-ADDC-C08103D4C357}" srcOrd="0" destOrd="0" presId="urn:microsoft.com/office/officeart/2011/layout/HexagonRadial"/>
    <dgm:cxn modelId="{0C12CFC8-06E1-4595-AE34-6C0FCFE9064A}" type="presOf" srcId="{D7A5C671-1C08-408A-AF36-CEFA8AE5448E}" destId="{18AB11B6-0631-4F81-B1CA-3EB9945CB6C0}" srcOrd="0" destOrd="0" presId="urn:microsoft.com/office/officeart/2011/layout/HexagonRadial"/>
    <dgm:cxn modelId="{54CB40C9-2AE6-403A-A491-380392B2CF5A}" srcId="{25D02755-C185-48D7-BE91-3984EEF40014}" destId="{416E2CFD-485A-4471-A729-88CBF3792E65}" srcOrd="3" destOrd="0" parTransId="{57BA7D7E-75F9-48D9-93FC-760C3F43100A}" sibTransId="{68629DB2-ADD7-4BAE-917B-79244BFEFAC3}"/>
    <dgm:cxn modelId="{95EC66FD-D036-48A5-A960-2B18D73343FE}" srcId="{25D02755-C185-48D7-BE91-3984EEF40014}" destId="{D7A5C671-1C08-408A-AF36-CEFA8AE5448E}" srcOrd="1" destOrd="0" parTransId="{893947D6-8EE9-45CB-887B-4F04DA113A50}" sibTransId="{F89B14EB-90E3-498F-AD28-E729D08B2256}"/>
    <dgm:cxn modelId="{8C16EAD2-DEA2-4487-AE91-AD4C701643AB}" type="presParOf" srcId="{B2BF499C-E47A-46AA-9A9F-0CE8E8C44DFB}" destId="{FC7313A5-3FBF-40DC-BFBD-069CB689D044}" srcOrd="0" destOrd="0" presId="urn:microsoft.com/office/officeart/2011/layout/HexagonRadial"/>
    <dgm:cxn modelId="{D306B78E-4923-4CDD-AEF8-309D4CBE20E9}" type="presParOf" srcId="{B2BF499C-E47A-46AA-9A9F-0CE8E8C44DFB}" destId="{BFE382FE-40C3-415F-B8F6-8C6645C3C18D}" srcOrd="1" destOrd="0" presId="urn:microsoft.com/office/officeart/2011/layout/HexagonRadial"/>
    <dgm:cxn modelId="{CDF25BB9-9FDB-4075-B7A3-782CD298E984}" type="presParOf" srcId="{BFE382FE-40C3-415F-B8F6-8C6645C3C18D}" destId="{D7E7FDE4-77F9-4D65-AC4B-208BB6AD22C5}" srcOrd="0" destOrd="0" presId="urn:microsoft.com/office/officeart/2011/layout/HexagonRadial"/>
    <dgm:cxn modelId="{586F5FAB-0B3B-45FB-A129-6FA43FD0BFBE}" type="presParOf" srcId="{B2BF499C-E47A-46AA-9A9F-0CE8E8C44DFB}" destId="{839899A0-2F43-44D5-ADDC-C08103D4C357}" srcOrd="2" destOrd="0" presId="urn:microsoft.com/office/officeart/2011/layout/HexagonRadial"/>
    <dgm:cxn modelId="{EC4AA09E-A02B-44C3-A6AE-3C0DC4DCDA06}" type="presParOf" srcId="{B2BF499C-E47A-46AA-9A9F-0CE8E8C44DFB}" destId="{FFE8F70A-1AF1-4CC8-9EA3-07124B543AB0}" srcOrd="3" destOrd="0" presId="urn:microsoft.com/office/officeart/2011/layout/HexagonRadial"/>
    <dgm:cxn modelId="{FE69E814-1277-49E9-AF60-B97712DE9196}" type="presParOf" srcId="{FFE8F70A-1AF1-4CC8-9EA3-07124B543AB0}" destId="{DE42572C-C9AE-417E-9367-94A55A6A2E4A}" srcOrd="0" destOrd="0" presId="urn:microsoft.com/office/officeart/2011/layout/HexagonRadial"/>
    <dgm:cxn modelId="{7EB2C1F6-180A-450C-91DA-B9A49DFC674F}" type="presParOf" srcId="{B2BF499C-E47A-46AA-9A9F-0CE8E8C44DFB}" destId="{18AB11B6-0631-4F81-B1CA-3EB9945CB6C0}" srcOrd="4" destOrd="0" presId="urn:microsoft.com/office/officeart/2011/layout/HexagonRadial"/>
    <dgm:cxn modelId="{7CBE0A42-5607-449E-AB8B-B4F1DABC2AA6}" type="presParOf" srcId="{B2BF499C-E47A-46AA-9A9F-0CE8E8C44DFB}" destId="{B2E6F8E6-29B0-4636-A0BF-FD3095B55122}" srcOrd="5" destOrd="0" presId="urn:microsoft.com/office/officeart/2011/layout/HexagonRadial"/>
    <dgm:cxn modelId="{33E4AA58-68B9-4E0D-ADF7-F0AC890F19BF}" type="presParOf" srcId="{B2E6F8E6-29B0-4636-A0BF-FD3095B55122}" destId="{76D8C8B9-EA7B-4D18-BD96-5AD144D4D724}" srcOrd="0" destOrd="0" presId="urn:microsoft.com/office/officeart/2011/layout/HexagonRadial"/>
    <dgm:cxn modelId="{B7D1410D-32A6-4570-9049-10AB45917309}" type="presParOf" srcId="{B2BF499C-E47A-46AA-9A9F-0CE8E8C44DFB}" destId="{B43D0823-8012-479B-A0C4-EAE5C4E0E766}" srcOrd="6" destOrd="0" presId="urn:microsoft.com/office/officeart/2011/layout/HexagonRadial"/>
    <dgm:cxn modelId="{FEC56442-FB04-4F25-A302-A9BF201C4A57}" type="presParOf" srcId="{B2BF499C-E47A-46AA-9A9F-0CE8E8C44DFB}" destId="{79D2F576-7A94-4858-94BE-483ABEC3803C}" srcOrd="7" destOrd="0" presId="urn:microsoft.com/office/officeart/2011/layout/HexagonRadial"/>
    <dgm:cxn modelId="{0EECE7B7-560F-4F48-AC4A-376E24702DF8}" type="presParOf" srcId="{79D2F576-7A94-4858-94BE-483ABEC3803C}" destId="{368C56B0-087F-4AC6-981C-D46893DDA2C8}" srcOrd="0" destOrd="0" presId="urn:microsoft.com/office/officeart/2011/layout/HexagonRadial"/>
    <dgm:cxn modelId="{CD2F8B61-8057-4B23-8935-B47E0156346E}" type="presParOf" srcId="{B2BF499C-E47A-46AA-9A9F-0CE8E8C44DFB}" destId="{3C0F2B43-67B8-423B-B1C5-7F203AE918B5}" srcOrd="8" destOrd="0" presId="urn:microsoft.com/office/officeart/2011/layout/HexagonRadial"/>
    <dgm:cxn modelId="{10D7893D-432C-4B8A-90B5-C495D78449E2}" type="presParOf" srcId="{B2BF499C-E47A-46AA-9A9F-0CE8E8C44DFB}" destId="{4978CBE2-C832-4BEE-874E-4360BD6EB98B}" srcOrd="9" destOrd="0" presId="urn:microsoft.com/office/officeart/2011/layout/HexagonRadial"/>
    <dgm:cxn modelId="{E738F382-BDCC-414F-878D-B0A872116629}" type="presParOf" srcId="{4978CBE2-C832-4BEE-874E-4360BD6EB98B}" destId="{EA22323C-CD2E-44A6-B187-26F1104162C8}" srcOrd="0" destOrd="0" presId="urn:microsoft.com/office/officeart/2011/layout/HexagonRadial"/>
    <dgm:cxn modelId="{73FF7D0C-FAE8-4727-ACD6-52F67A69ACEF}" type="presParOf" srcId="{B2BF499C-E47A-46AA-9A9F-0CE8E8C44DFB}" destId="{60510A5C-B0E0-474C-8A86-0DBC25C042DA}" srcOrd="10" destOrd="0" presId="urn:microsoft.com/office/officeart/2011/layout/HexagonRadial"/>
    <dgm:cxn modelId="{BCD44C05-DCBE-412C-8490-4EF5EDA5FF88}" type="presParOf" srcId="{B2BF499C-E47A-46AA-9A9F-0CE8E8C44DFB}" destId="{9C3A91B4-890F-4EC4-B146-537F9A4E7498}" srcOrd="11" destOrd="0" presId="urn:microsoft.com/office/officeart/2011/layout/HexagonRadial"/>
    <dgm:cxn modelId="{F9409BFD-593C-49E0-A731-127F26D348F0}" type="presParOf" srcId="{9C3A91B4-890F-4EC4-B146-537F9A4E7498}" destId="{14203E64-E98F-45E2-BF27-432192CBBD85}" srcOrd="0" destOrd="0" presId="urn:microsoft.com/office/officeart/2011/layout/HexagonRadial"/>
    <dgm:cxn modelId="{D0A640B0-7AD8-4A26-B457-9F7ACE4DCF3D}" type="presParOf" srcId="{B2BF499C-E47A-46AA-9A9F-0CE8E8C44DFB}" destId="{86269C76-CD6F-4B7A-BD35-C5276E30C8E6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79DE3-BBFA-402D-8F65-536541A70704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5D02755-C185-48D7-BE91-3984EEF4001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sz="1600" b="1" dirty="0">
              <a:latin typeface="Arial Black" panose="020B0A04020102020204" pitchFamily="34" charset="0"/>
            </a:rPr>
            <a:t>Data Contains</a:t>
          </a:r>
        </a:p>
      </dgm:t>
    </dgm:pt>
    <dgm:pt modelId="{3EECD282-BF54-445C-985C-2C88C01683DF}" type="parTrans" cxnId="{D352557B-F609-4BAC-A061-854B5BF7479D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019B6F94-E5A5-4C06-9A51-BF39D7BA409D}" type="sibTrans" cxnId="{D352557B-F609-4BAC-A061-854B5BF7479D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5C54E840-579A-43EE-9EB4-A4A0AD87E42D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Age, Gender, Weight, Height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307285FE-0B33-4285-AAC7-7DFBBEDE7400}" type="parTrans" cxnId="{A132965E-F28F-443C-85EB-E609046C9A0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E7C19FD5-347A-4D29-883B-8053A2050DF3}" type="sibTrans" cxnId="{A132965E-F28F-443C-85EB-E609046C9A0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D1DE159D-ACB5-45EB-B1C7-768E996E6CCC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Workout Type and Duration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59833E74-91D7-4DE0-9D1F-88DB97669409}" type="parTrans" cxnId="{8E2AEFAD-AA07-408D-ADA3-CF45133810B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0036B9DC-B2C1-499B-99C7-362FCD048AC2}" type="sibTrans" cxnId="{8E2AEFAD-AA07-408D-ADA3-CF45133810B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416E2CFD-485A-4471-A729-88CBF3792E65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Calories Burned and Fat Percentage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57BA7D7E-75F9-48D9-93FC-760C3F43100A}" type="parTrans" cxnId="{54CB40C9-2AE6-403A-A491-380392B2CF5A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68629DB2-ADD7-4BAE-917B-79244BFEFAC3}" type="sibTrans" cxnId="{54CB40C9-2AE6-403A-A491-380392B2CF5A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F603DD39-BB77-4F7D-8345-1789C209CECF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Water Intake and Workout Frequency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61A997CD-A36F-4CB4-A322-62C9F6FFE474}" type="parTrans" cxnId="{BAF85693-6D24-4441-B49B-1FE6FD223F1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C14C7297-1F66-4454-87CF-A09A4A73B30D}" type="sibTrans" cxnId="{BAF85693-6D24-4441-B49B-1FE6FD223F1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B71290E0-7B0B-48C3-BED0-7241AD0948D0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Experience Level (Beginner, Intermediate, Advanced)BMI (Body Mass Index)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039FF375-264C-42DF-9EC0-7E123BCF2C8C}" type="parTrans" cxnId="{24F61C38-BF6B-467A-9348-F0D2BFA5A12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2C0AA7E9-4ED1-43FE-A8D3-5AA34C4A6F55}" type="sibTrans" cxnId="{24F61C38-BF6B-467A-9348-F0D2BFA5A12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D7A5C671-1C08-408A-AF36-CEFA8AE5448E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Heart Rates: Max BPM, Avg BPM, Resting BPM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F89B14EB-90E3-498F-AD28-E729D08B2256}" type="sibTrans" cxnId="{95EC66FD-D036-48A5-A960-2B18D73343F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893947D6-8EE9-45CB-887B-4F04DA113A50}" type="parTrans" cxnId="{95EC66FD-D036-48A5-A960-2B18D73343F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B2BF499C-E47A-46AA-9A9F-0CE8E8C44DFB}" type="pres">
      <dgm:prSet presAssocID="{CF079DE3-BBFA-402D-8F65-536541A7070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C7313A5-3FBF-40DC-BFBD-069CB689D044}" type="pres">
      <dgm:prSet presAssocID="{25D02755-C185-48D7-BE91-3984EEF40014}" presName="Parent" presStyleLbl="node0" presStyleIdx="0" presStyleCnt="1">
        <dgm:presLayoutVars>
          <dgm:chMax val="6"/>
          <dgm:chPref val="6"/>
        </dgm:presLayoutVars>
      </dgm:prSet>
      <dgm:spPr/>
    </dgm:pt>
    <dgm:pt modelId="{BFE382FE-40C3-415F-B8F6-8C6645C3C18D}" type="pres">
      <dgm:prSet presAssocID="{5C54E840-579A-43EE-9EB4-A4A0AD87E42D}" presName="Accent1" presStyleCnt="0"/>
      <dgm:spPr/>
    </dgm:pt>
    <dgm:pt modelId="{D7E7FDE4-77F9-4D65-AC4B-208BB6AD22C5}" type="pres">
      <dgm:prSet presAssocID="{5C54E840-579A-43EE-9EB4-A4A0AD87E42D}" presName="Accent" presStyleLbl="bgShp" presStyleIdx="0" presStyleCnt="6"/>
      <dgm:spPr/>
    </dgm:pt>
    <dgm:pt modelId="{839899A0-2F43-44D5-ADDC-C08103D4C357}" type="pres">
      <dgm:prSet presAssocID="{5C54E840-579A-43EE-9EB4-A4A0AD87E42D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FE8F70A-1AF1-4CC8-9EA3-07124B543AB0}" type="pres">
      <dgm:prSet presAssocID="{D7A5C671-1C08-408A-AF36-CEFA8AE5448E}" presName="Accent2" presStyleCnt="0"/>
      <dgm:spPr/>
    </dgm:pt>
    <dgm:pt modelId="{DE42572C-C9AE-417E-9367-94A55A6A2E4A}" type="pres">
      <dgm:prSet presAssocID="{D7A5C671-1C08-408A-AF36-CEFA8AE5448E}" presName="Accent" presStyleLbl="bgShp" presStyleIdx="1" presStyleCnt="6"/>
      <dgm:spPr/>
    </dgm:pt>
    <dgm:pt modelId="{18AB11B6-0631-4F81-B1CA-3EB9945CB6C0}" type="pres">
      <dgm:prSet presAssocID="{D7A5C671-1C08-408A-AF36-CEFA8AE5448E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2E6F8E6-29B0-4636-A0BF-FD3095B55122}" type="pres">
      <dgm:prSet presAssocID="{D1DE159D-ACB5-45EB-B1C7-768E996E6CCC}" presName="Accent3" presStyleCnt="0"/>
      <dgm:spPr/>
    </dgm:pt>
    <dgm:pt modelId="{76D8C8B9-EA7B-4D18-BD96-5AD144D4D724}" type="pres">
      <dgm:prSet presAssocID="{D1DE159D-ACB5-45EB-B1C7-768E996E6CCC}" presName="Accent" presStyleLbl="bgShp" presStyleIdx="2" presStyleCnt="6"/>
      <dgm:spPr/>
    </dgm:pt>
    <dgm:pt modelId="{B43D0823-8012-479B-A0C4-EAE5C4E0E766}" type="pres">
      <dgm:prSet presAssocID="{D1DE159D-ACB5-45EB-B1C7-768E996E6CCC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9D2F576-7A94-4858-94BE-483ABEC3803C}" type="pres">
      <dgm:prSet presAssocID="{416E2CFD-485A-4471-A729-88CBF3792E65}" presName="Accent4" presStyleCnt="0"/>
      <dgm:spPr/>
    </dgm:pt>
    <dgm:pt modelId="{368C56B0-087F-4AC6-981C-D46893DDA2C8}" type="pres">
      <dgm:prSet presAssocID="{416E2CFD-485A-4471-A729-88CBF3792E65}" presName="Accent" presStyleLbl="bgShp" presStyleIdx="3" presStyleCnt="6"/>
      <dgm:spPr/>
    </dgm:pt>
    <dgm:pt modelId="{3C0F2B43-67B8-423B-B1C5-7F203AE918B5}" type="pres">
      <dgm:prSet presAssocID="{416E2CFD-485A-4471-A729-88CBF3792E6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978CBE2-C832-4BEE-874E-4360BD6EB98B}" type="pres">
      <dgm:prSet presAssocID="{F603DD39-BB77-4F7D-8345-1789C209CECF}" presName="Accent5" presStyleCnt="0"/>
      <dgm:spPr/>
    </dgm:pt>
    <dgm:pt modelId="{EA22323C-CD2E-44A6-B187-26F1104162C8}" type="pres">
      <dgm:prSet presAssocID="{F603DD39-BB77-4F7D-8345-1789C209CECF}" presName="Accent" presStyleLbl="bgShp" presStyleIdx="4" presStyleCnt="6"/>
      <dgm:spPr/>
    </dgm:pt>
    <dgm:pt modelId="{60510A5C-B0E0-474C-8A86-0DBC25C042DA}" type="pres">
      <dgm:prSet presAssocID="{F603DD39-BB77-4F7D-8345-1789C209CECF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C3A91B4-890F-4EC4-B146-537F9A4E7498}" type="pres">
      <dgm:prSet presAssocID="{B71290E0-7B0B-48C3-BED0-7241AD0948D0}" presName="Accent6" presStyleCnt="0"/>
      <dgm:spPr/>
    </dgm:pt>
    <dgm:pt modelId="{14203E64-E98F-45E2-BF27-432192CBBD85}" type="pres">
      <dgm:prSet presAssocID="{B71290E0-7B0B-48C3-BED0-7241AD0948D0}" presName="Accent" presStyleLbl="bgShp" presStyleIdx="5" presStyleCnt="6"/>
      <dgm:spPr/>
    </dgm:pt>
    <dgm:pt modelId="{86269C76-CD6F-4B7A-BD35-C5276E30C8E6}" type="pres">
      <dgm:prSet presAssocID="{B71290E0-7B0B-48C3-BED0-7241AD0948D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B4BD9106-69D3-4281-9037-22E5AC393BAD}" type="presOf" srcId="{25D02755-C185-48D7-BE91-3984EEF40014}" destId="{FC7313A5-3FBF-40DC-BFBD-069CB689D044}" srcOrd="0" destOrd="0" presId="urn:microsoft.com/office/officeart/2011/layout/HexagonRadial"/>
    <dgm:cxn modelId="{E5F14C32-AB23-4794-8A68-EF012E155A5E}" type="presOf" srcId="{416E2CFD-485A-4471-A729-88CBF3792E65}" destId="{3C0F2B43-67B8-423B-B1C5-7F203AE918B5}" srcOrd="0" destOrd="0" presId="urn:microsoft.com/office/officeart/2011/layout/HexagonRadial"/>
    <dgm:cxn modelId="{24F61C38-BF6B-467A-9348-F0D2BFA5A124}" srcId="{25D02755-C185-48D7-BE91-3984EEF40014}" destId="{B71290E0-7B0B-48C3-BED0-7241AD0948D0}" srcOrd="5" destOrd="0" parTransId="{039FF375-264C-42DF-9EC0-7E123BCF2C8C}" sibTransId="{2C0AA7E9-4ED1-43FE-A8D3-5AA34C4A6F55}"/>
    <dgm:cxn modelId="{A132965E-F28F-443C-85EB-E609046C9A04}" srcId="{25D02755-C185-48D7-BE91-3984EEF40014}" destId="{5C54E840-579A-43EE-9EB4-A4A0AD87E42D}" srcOrd="0" destOrd="0" parTransId="{307285FE-0B33-4285-AAC7-7DFBBEDE7400}" sibTransId="{E7C19FD5-347A-4D29-883B-8053A2050DF3}"/>
    <dgm:cxn modelId="{B1083B72-71D8-404C-B5B7-C4E4C53AB308}" type="presOf" srcId="{F603DD39-BB77-4F7D-8345-1789C209CECF}" destId="{60510A5C-B0E0-474C-8A86-0DBC25C042DA}" srcOrd="0" destOrd="0" presId="urn:microsoft.com/office/officeart/2011/layout/HexagonRadial"/>
    <dgm:cxn modelId="{D352557B-F609-4BAC-A061-854B5BF7479D}" srcId="{CF079DE3-BBFA-402D-8F65-536541A70704}" destId="{25D02755-C185-48D7-BE91-3984EEF40014}" srcOrd="0" destOrd="0" parTransId="{3EECD282-BF54-445C-985C-2C88C01683DF}" sibTransId="{019B6F94-E5A5-4C06-9A51-BF39D7BA409D}"/>
    <dgm:cxn modelId="{BAF85693-6D24-4441-B49B-1FE6FD223F1E}" srcId="{25D02755-C185-48D7-BE91-3984EEF40014}" destId="{F603DD39-BB77-4F7D-8345-1789C209CECF}" srcOrd="4" destOrd="0" parTransId="{61A997CD-A36F-4CB4-A322-62C9F6FFE474}" sibTransId="{C14C7297-1F66-4454-87CF-A09A4A73B30D}"/>
    <dgm:cxn modelId="{E48A6698-20B0-40D3-960E-44309374E841}" type="presOf" srcId="{B71290E0-7B0B-48C3-BED0-7241AD0948D0}" destId="{86269C76-CD6F-4B7A-BD35-C5276E30C8E6}" srcOrd="0" destOrd="0" presId="urn:microsoft.com/office/officeart/2011/layout/HexagonRadial"/>
    <dgm:cxn modelId="{F86FBCA7-382D-445D-A4E8-51F384AB22A1}" type="presOf" srcId="{D1DE159D-ACB5-45EB-B1C7-768E996E6CCC}" destId="{B43D0823-8012-479B-A0C4-EAE5C4E0E766}" srcOrd="0" destOrd="0" presId="urn:microsoft.com/office/officeart/2011/layout/HexagonRadial"/>
    <dgm:cxn modelId="{8E2AEFAD-AA07-408D-ADA3-CF45133810B4}" srcId="{25D02755-C185-48D7-BE91-3984EEF40014}" destId="{D1DE159D-ACB5-45EB-B1C7-768E996E6CCC}" srcOrd="2" destOrd="0" parTransId="{59833E74-91D7-4DE0-9D1F-88DB97669409}" sibTransId="{0036B9DC-B2C1-499B-99C7-362FCD048AC2}"/>
    <dgm:cxn modelId="{429613B2-C355-4362-B3CF-DC865EA09B72}" type="presOf" srcId="{CF079DE3-BBFA-402D-8F65-536541A70704}" destId="{B2BF499C-E47A-46AA-9A9F-0CE8E8C44DFB}" srcOrd="0" destOrd="0" presId="urn:microsoft.com/office/officeart/2011/layout/HexagonRadial"/>
    <dgm:cxn modelId="{7A9382C5-DB5B-4188-A8C7-FDCF20084887}" type="presOf" srcId="{5C54E840-579A-43EE-9EB4-A4A0AD87E42D}" destId="{839899A0-2F43-44D5-ADDC-C08103D4C357}" srcOrd="0" destOrd="0" presId="urn:microsoft.com/office/officeart/2011/layout/HexagonRadial"/>
    <dgm:cxn modelId="{0C12CFC8-06E1-4595-AE34-6C0FCFE9064A}" type="presOf" srcId="{D7A5C671-1C08-408A-AF36-CEFA8AE5448E}" destId="{18AB11B6-0631-4F81-B1CA-3EB9945CB6C0}" srcOrd="0" destOrd="0" presId="urn:microsoft.com/office/officeart/2011/layout/HexagonRadial"/>
    <dgm:cxn modelId="{54CB40C9-2AE6-403A-A491-380392B2CF5A}" srcId="{25D02755-C185-48D7-BE91-3984EEF40014}" destId="{416E2CFD-485A-4471-A729-88CBF3792E65}" srcOrd="3" destOrd="0" parTransId="{57BA7D7E-75F9-48D9-93FC-760C3F43100A}" sibTransId="{68629DB2-ADD7-4BAE-917B-79244BFEFAC3}"/>
    <dgm:cxn modelId="{95EC66FD-D036-48A5-A960-2B18D73343FE}" srcId="{25D02755-C185-48D7-BE91-3984EEF40014}" destId="{D7A5C671-1C08-408A-AF36-CEFA8AE5448E}" srcOrd="1" destOrd="0" parTransId="{893947D6-8EE9-45CB-887B-4F04DA113A50}" sibTransId="{F89B14EB-90E3-498F-AD28-E729D08B2256}"/>
    <dgm:cxn modelId="{8C16EAD2-DEA2-4487-AE91-AD4C701643AB}" type="presParOf" srcId="{B2BF499C-E47A-46AA-9A9F-0CE8E8C44DFB}" destId="{FC7313A5-3FBF-40DC-BFBD-069CB689D044}" srcOrd="0" destOrd="0" presId="urn:microsoft.com/office/officeart/2011/layout/HexagonRadial"/>
    <dgm:cxn modelId="{D306B78E-4923-4CDD-AEF8-309D4CBE20E9}" type="presParOf" srcId="{B2BF499C-E47A-46AA-9A9F-0CE8E8C44DFB}" destId="{BFE382FE-40C3-415F-B8F6-8C6645C3C18D}" srcOrd="1" destOrd="0" presId="urn:microsoft.com/office/officeart/2011/layout/HexagonRadial"/>
    <dgm:cxn modelId="{CDF25BB9-9FDB-4075-B7A3-782CD298E984}" type="presParOf" srcId="{BFE382FE-40C3-415F-B8F6-8C6645C3C18D}" destId="{D7E7FDE4-77F9-4D65-AC4B-208BB6AD22C5}" srcOrd="0" destOrd="0" presId="urn:microsoft.com/office/officeart/2011/layout/HexagonRadial"/>
    <dgm:cxn modelId="{586F5FAB-0B3B-45FB-A129-6FA43FD0BFBE}" type="presParOf" srcId="{B2BF499C-E47A-46AA-9A9F-0CE8E8C44DFB}" destId="{839899A0-2F43-44D5-ADDC-C08103D4C357}" srcOrd="2" destOrd="0" presId="urn:microsoft.com/office/officeart/2011/layout/HexagonRadial"/>
    <dgm:cxn modelId="{EC4AA09E-A02B-44C3-A6AE-3C0DC4DCDA06}" type="presParOf" srcId="{B2BF499C-E47A-46AA-9A9F-0CE8E8C44DFB}" destId="{FFE8F70A-1AF1-4CC8-9EA3-07124B543AB0}" srcOrd="3" destOrd="0" presId="urn:microsoft.com/office/officeart/2011/layout/HexagonRadial"/>
    <dgm:cxn modelId="{FE69E814-1277-49E9-AF60-B97712DE9196}" type="presParOf" srcId="{FFE8F70A-1AF1-4CC8-9EA3-07124B543AB0}" destId="{DE42572C-C9AE-417E-9367-94A55A6A2E4A}" srcOrd="0" destOrd="0" presId="urn:microsoft.com/office/officeart/2011/layout/HexagonRadial"/>
    <dgm:cxn modelId="{7EB2C1F6-180A-450C-91DA-B9A49DFC674F}" type="presParOf" srcId="{B2BF499C-E47A-46AA-9A9F-0CE8E8C44DFB}" destId="{18AB11B6-0631-4F81-B1CA-3EB9945CB6C0}" srcOrd="4" destOrd="0" presId="urn:microsoft.com/office/officeart/2011/layout/HexagonRadial"/>
    <dgm:cxn modelId="{7CBE0A42-5607-449E-AB8B-B4F1DABC2AA6}" type="presParOf" srcId="{B2BF499C-E47A-46AA-9A9F-0CE8E8C44DFB}" destId="{B2E6F8E6-29B0-4636-A0BF-FD3095B55122}" srcOrd="5" destOrd="0" presId="urn:microsoft.com/office/officeart/2011/layout/HexagonRadial"/>
    <dgm:cxn modelId="{33E4AA58-68B9-4E0D-ADF7-F0AC890F19BF}" type="presParOf" srcId="{B2E6F8E6-29B0-4636-A0BF-FD3095B55122}" destId="{76D8C8B9-EA7B-4D18-BD96-5AD144D4D724}" srcOrd="0" destOrd="0" presId="urn:microsoft.com/office/officeart/2011/layout/HexagonRadial"/>
    <dgm:cxn modelId="{B7D1410D-32A6-4570-9049-10AB45917309}" type="presParOf" srcId="{B2BF499C-E47A-46AA-9A9F-0CE8E8C44DFB}" destId="{B43D0823-8012-479B-A0C4-EAE5C4E0E766}" srcOrd="6" destOrd="0" presId="urn:microsoft.com/office/officeart/2011/layout/HexagonRadial"/>
    <dgm:cxn modelId="{FEC56442-FB04-4F25-A302-A9BF201C4A57}" type="presParOf" srcId="{B2BF499C-E47A-46AA-9A9F-0CE8E8C44DFB}" destId="{79D2F576-7A94-4858-94BE-483ABEC3803C}" srcOrd="7" destOrd="0" presId="urn:microsoft.com/office/officeart/2011/layout/HexagonRadial"/>
    <dgm:cxn modelId="{0EECE7B7-560F-4F48-AC4A-376E24702DF8}" type="presParOf" srcId="{79D2F576-7A94-4858-94BE-483ABEC3803C}" destId="{368C56B0-087F-4AC6-981C-D46893DDA2C8}" srcOrd="0" destOrd="0" presId="urn:microsoft.com/office/officeart/2011/layout/HexagonRadial"/>
    <dgm:cxn modelId="{CD2F8B61-8057-4B23-8935-B47E0156346E}" type="presParOf" srcId="{B2BF499C-E47A-46AA-9A9F-0CE8E8C44DFB}" destId="{3C0F2B43-67B8-423B-B1C5-7F203AE918B5}" srcOrd="8" destOrd="0" presId="urn:microsoft.com/office/officeart/2011/layout/HexagonRadial"/>
    <dgm:cxn modelId="{10D7893D-432C-4B8A-90B5-C495D78449E2}" type="presParOf" srcId="{B2BF499C-E47A-46AA-9A9F-0CE8E8C44DFB}" destId="{4978CBE2-C832-4BEE-874E-4360BD6EB98B}" srcOrd="9" destOrd="0" presId="urn:microsoft.com/office/officeart/2011/layout/HexagonRadial"/>
    <dgm:cxn modelId="{E738F382-BDCC-414F-878D-B0A872116629}" type="presParOf" srcId="{4978CBE2-C832-4BEE-874E-4360BD6EB98B}" destId="{EA22323C-CD2E-44A6-B187-26F1104162C8}" srcOrd="0" destOrd="0" presId="urn:microsoft.com/office/officeart/2011/layout/HexagonRadial"/>
    <dgm:cxn modelId="{73FF7D0C-FAE8-4727-ACD6-52F67A69ACEF}" type="presParOf" srcId="{B2BF499C-E47A-46AA-9A9F-0CE8E8C44DFB}" destId="{60510A5C-B0E0-474C-8A86-0DBC25C042DA}" srcOrd="10" destOrd="0" presId="urn:microsoft.com/office/officeart/2011/layout/HexagonRadial"/>
    <dgm:cxn modelId="{BCD44C05-DCBE-412C-8490-4EF5EDA5FF88}" type="presParOf" srcId="{B2BF499C-E47A-46AA-9A9F-0CE8E8C44DFB}" destId="{9C3A91B4-890F-4EC4-B146-537F9A4E7498}" srcOrd="11" destOrd="0" presId="urn:microsoft.com/office/officeart/2011/layout/HexagonRadial"/>
    <dgm:cxn modelId="{F9409BFD-593C-49E0-A731-127F26D348F0}" type="presParOf" srcId="{9C3A91B4-890F-4EC4-B146-537F9A4E7498}" destId="{14203E64-E98F-45E2-BF27-432192CBBD85}" srcOrd="0" destOrd="0" presId="urn:microsoft.com/office/officeart/2011/layout/HexagonRadial"/>
    <dgm:cxn modelId="{D0A640B0-7AD8-4A26-B457-9F7ACE4DCF3D}" type="presParOf" srcId="{B2BF499C-E47A-46AA-9A9F-0CE8E8C44DFB}" destId="{86269C76-CD6F-4B7A-BD35-C5276E30C8E6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313A5-3FBF-40DC-BFBD-069CB689D044}">
      <dsp:nvSpPr>
        <dsp:cNvPr id="0" name=""/>
        <dsp:cNvSpPr/>
      </dsp:nvSpPr>
      <dsp:spPr>
        <a:xfrm>
          <a:off x="3273362" y="1931062"/>
          <a:ext cx="2454464" cy="21232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Data Contains</a:t>
          </a:r>
        </a:p>
      </dsp:txBody>
      <dsp:txXfrm>
        <a:off x="3680101" y="2282908"/>
        <a:ext cx="1640986" cy="1419518"/>
      </dsp:txXfrm>
    </dsp:sp>
    <dsp:sp modelId="{DE42572C-C9AE-417E-9367-94A55A6A2E4A}">
      <dsp:nvSpPr>
        <dsp:cNvPr id="0" name=""/>
        <dsp:cNvSpPr/>
      </dsp:nvSpPr>
      <dsp:spPr>
        <a:xfrm>
          <a:off x="4810328" y="915249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899A0-2F43-44D5-ADDC-C08103D4C357}">
      <dsp:nvSpPr>
        <dsp:cNvPr id="0" name=""/>
        <dsp:cNvSpPr/>
      </dsp:nvSpPr>
      <dsp:spPr>
        <a:xfrm>
          <a:off x="3499454" y="2087872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Age, Gender, Weight, Height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32788" y="2376246"/>
        <a:ext cx="1344747" cy="1163363"/>
      </dsp:txXfrm>
    </dsp:sp>
    <dsp:sp modelId="{76D8C8B9-EA7B-4D18-BD96-5AD144D4D724}">
      <dsp:nvSpPr>
        <dsp:cNvPr id="0" name=""/>
        <dsp:cNvSpPr/>
      </dsp:nvSpPr>
      <dsp:spPr>
        <a:xfrm>
          <a:off x="5891114" y="2406944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B11B6-0631-4F81-B1CA-3EB9945CB6C0}">
      <dsp:nvSpPr>
        <dsp:cNvPr id="0" name=""/>
        <dsp:cNvSpPr/>
      </dsp:nvSpPr>
      <dsp:spPr>
        <a:xfrm>
          <a:off x="3545829" y="2076121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Heart Rates: Max BPM, Avg BPM, Resting BPM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79163" y="2364495"/>
        <a:ext cx="1344747" cy="1163363"/>
      </dsp:txXfrm>
    </dsp:sp>
    <dsp:sp modelId="{368C56B0-087F-4AC6-981C-D46893DDA2C8}">
      <dsp:nvSpPr>
        <dsp:cNvPr id="0" name=""/>
        <dsp:cNvSpPr/>
      </dsp:nvSpPr>
      <dsp:spPr>
        <a:xfrm>
          <a:off x="5140330" y="4090787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D0823-8012-479B-A0C4-EAE5C4E0E766}">
      <dsp:nvSpPr>
        <dsp:cNvPr id="0" name=""/>
        <dsp:cNvSpPr/>
      </dsp:nvSpPr>
      <dsp:spPr>
        <a:xfrm>
          <a:off x="3484883" y="2046574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Workout Type and Duration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18217" y="2334948"/>
        <a:ext cx="1344747" cy="1163363"/>
      </dsp:txXfrm>
    </dsp:sp>
    <dsp:sp modelId="{EA22323C-CD2E-44A6-B187-26F1104162C8}">
      <dsp:nvSpPr>
        <dsp:cNvPr id="0" name=""/>
        <dsp:cNvSpPr/>
      </dsp:nvSpPr>
      <dsp:spPr>
        <a:xfrm>
          <a:off x="3277929" y="4265576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F2B43-67B8-423B-B1C5-7F203AE918B5}">
      <dsp:nvSpPr>
        <dsp:cNvPr id="0" name=""/>
        <dsp:cNvSpPr/>
      </dsp:nvSpPr>
      <dsp:spPr>
        <a:xfrm>
          <a:off x="3514700" y="2036021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Calories Burned and Fat Percentage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48034" y="2324395"/>
        <a:ext cx="1344747" cy="1163363"/>
      </dsp:txXfrm>
    </dsp:sp>
    <dsp:sp modelId="{14203E64-E98F-45E2-BF27-432192CBBD85}">
      <dsp:nvSpPr>
        <dsp:cNvPr id="0" name=""/>
        <dsp:cNvSpPr/>
      </dsp:nvSpPr>
      <dsp:spPr>
        <a:xfrm>
          <a:off x="2179444" y="2774480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10A5C-B0E0-474C-8A86-0DBC25C042DA}">
      <dsp:nvSpPr>
        <dsp:cNvPr id="0" name=""/>
        <dsp:cNvSpPr/>
      </dsp:nvSpPr>
      <dsp:spPr>
        <a:xfrm>
          <a:off x="3520707" y="2032546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Water Intake and Workout Frequency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54041" y="2320920"/>
        <a:ext cx="1344747" cy="1163363"/>
      </dsp:txXfrm>
    </dsp:sp>
    <dsp:sp modelId="{86269C76-CD6F-4B7A-BD35-C5276E30C8E6}">
      <dsp:nvSpPr>
        <dsp:cNvPr id="0" name=""/>
        <dsp:cNvSpPr/>
      </dsp:nvSpPr>
      <dsp:spPr>
        <a:xfrm>
          <a:off x="3490234" y="2058483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Experience Level (Beginner, Intermediate, Advanced)BMI (Body Mass Index)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23568" y="2346857"/>
        <a:ext cx="1344747" cy="11633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313A5-3FBF-40DC-BFBD-069CB689D044}">
      <dsp:nvSpPr>
        <dsp:cNvPr id="0" name=""/>
        <dsp:cNvSpPr/>
      </dsp:nvSpPr>
      <dsp:spPr>
        <a:xfrm>
          <a:off x="3273362" y="1931062"/>
          <a:ext cx="2454464" cy="21232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Data Contains</a:t>
          </a:r>
        </a:p>
      </dsp:txBody>
      <dsp:txXfrm>
        <a:off x="3680101" y="2282908"/>
        <a:ext cx="1640986" cy="1419518"/>
      </dsp:txXfrm>
    </dsp:sp>
    <dsp:sp modelId="{DE42572C-C9AE-417E-9367-94A55A6A2E4A}">
      <dsp:nvSpPr>
        <dsp:cNvPr id="0" name=""/>
        <dsp:cNvSpPr/>
      </dsp:nvSpPr>
      <dsp:spPr>
        <a:xfrm>
          <a:off x="4810328" y="915249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899A0-2F43-44D5-ADDC-C08103D4C357}">
      <dsp:nvSpPr>
        <dsp:cNvPr id="0" name=""/>
        <dsp:cNvSpPr/>
      </dsp:nvSpPr>
      <dsp:spPr>
        <a:xfrm>
          <a:off x="3499454" y="0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Age, Gender, Weight, Height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32788" y="288374"/>
        <a:ext cx="1344747" cy="1163363"/>
      </dsp:txXfrm>
    </dsp:sp>
    <dsp:sp modelId="{76D8C8B9-EA7B-4D18-BD96-5AD144D4D724}">
      <dsp:nvSpPr>
        <dsp:cNvPr id="0" name=""/>
        <dsp:cNvSpPr/>
      </dsp:nvSpPr>
      <dsp:spPr>
        <a:xfrm>
          <a:off x="5891114" y="2406944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B11B6-0631-4F81-B1CA-3EB9945CB6C0}">
      <dsp:nvSpPr>
        <dsp:cNvPr id="0" name=""/>
        <dsp:cNvSpPr/>
      </dsp:nvSpPr>
      <dsp:spPr>
        <a:xfrm>
          <a:off x="5344155" y="1070284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Heart Rates: Max BPM, Avg BPM, Resting BPM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5677489" y="1358658"/>
        <a:ext cx="1344747" cy="1163363"/>
      </dsp:txXfrm>
    </dsp:sp>
    <dsp:sp modelId="{368C56B0-087F-4AC6-981C-D46893DDA2C8}">
      <dsp:nvSpPr>
        <dsp:cNvPr id="0" name=""/>
        <dsp:cNvSpPr/>
      </dsp:nvSpPr>
      <dsp:spPr>
        <a:xfrm>
          <a:off x="5140330" y="4090787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D0823-8012-479B-A0C4-EAE5C4E0E766}">
      <dsp:nvSpPr>
        <dsp:cNvPr id="0" name=""/>
        <dsp:cNvSpPr/>
      </dsp:nvSpPr>
      <dsp:spPr>
        <a:xfrm>
          <a:off x="5344155" y="3174340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Workout Type and Duration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5677489" y="3462714"/>
        <a:ext cx="1344747" cy="1163363"/>
      </dsp:txXfrm>
    </dsp:sp>
    <dsp:sp modelId="{EA22323C-CD2E-44A6-B187-26F1104162C8}">
      <dsp:nvSpPr>
        <dsp:cNvPr id="0" name=""/>
        <dsp:cNvSpPr/>
      </dsp:nvSpPr>
      <dsp:spPr>
        <a:xfrm>
          <a:off x="3277929" y="4265576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F2B43-67B8-423B-B1C5-7F203AE918B5}">
      <dsp:nvSpPr>
        <dsp:cNvPr id="0" name=""/>
        <dsp:cNvSpPr/>
      </dsp:nvSpPr>
      <dsp:spPr>
        <a:xfrm>
          <a:off x="3499454" y="4245822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Calories Burned and Fat Percentage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32788" y="4534196"/>
        <a:ext cx="1344747" cy="1163363"/>
      </dsp:txXfrm>
    </dsp:sp>
    <dsp:sp modelId="{14203E64-E98F-45E2-BF27-432192CBBD85}">
      <dsp:nvSpPr>
        <dsp:cNvPr id="0" name=""/>
        <dsp:cNvSpPr/>
      </dsp:nvSpPr>
      <dsp:spPr>
        <a:xfrm>
          <a:off x="2179444" y="2774480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10A5C-B0E0-474C-8A86-0DBC25C042DA}">
      <dsp:nvSpPr>
        <dsp:cNvPr id="0" name=""/>
        <dsp:cNvSpPr/>
      </dsp:nvSpPr>
      <dsp:spPr>
        <a:xfrm>
          <a:off x="1646188" y="3175537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Water Intake and Workout Frequency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1979522" y="3463911"/>
        <a:ext cx="1344747" cy="1163363"/>
      </dsp:txXfrm>
    </dsp:sp>
    <dsp:sp modelId="{86269C76-CD6F-4B7A-BD35-C5276E30C8E6}">
      <dsp:nvSpPr>
        <dsp:cNvPr id="0" name=""/>
        <dsp:cNvSpPr/>
      </dsp:nvSpPr>
      <dsp:spPr>
        <a:xfrm>
          <a:off x="1646188" y="1067890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Experience Level (Beginner, Intermediate, Advanced)BMI (Body Mass Index)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1979522" y="1356264"/>
        <a:ext cx="1344747" cy="1163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10/23/2025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10/23/2025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1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10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10/23/2025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2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Fitness Center Analysis</a:t>
            </a:r>
          </a:p>
        </p:txBody>
      </p:sp>
      <p:pic>
        <p:nvPicPr>
          <p:cNvPr id="10" name="Graphic 9" descr="Run with solid fill">
            <a:extLst>
              <a:ext uri="{FF2B5EF4-FFF2-40B4-BE49-F238E27FC236}">
                <a16:creationId xmlns:a16="http://schemas.microsoft.com/office/drawing/2014/main" id="{0D823E4E-055E-87AD-380E-6E4A63ABD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0678" y="3456798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3CEC5E-19EB-8CDE-1EF0-3574C4F5DD0F}"/>
              </a:ext>
            </a:extLst>
          </p:cNvPr>
          <p:cNvSpPr txBox="1"/>
          <p:nvPr/>
        </p:nvSpPr>
        <p:spPr>
          <a:xfrm>
            <a:off x="2872293" y="4500024"/>
            <a:ext cx="12388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Presented by: Sai Charitha </a:t>
            </a:r>
            <a:r>
              <a:rPr lang="en-US" sz="2000" dirty="0" err="1"/>
              <a:t>Pathipati</a:t>
            </a:r>
            <a:endParaRPr lang="en-US" sz="2000" dirty="0"/>
          </a:p>
          <a:p>
            <a:r>
              <a:rPr lang="en-US" sz="2000" dirty="0"/>
              <a:t>Department of Computer and Information Sciences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66197-8FD3-556D-0910-898AD3DE1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EE3BA1D-0E6C-D9B7-A02D-F089D4A2F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359653"/>
              </p:ext>
            </p:extLst>
          </p:nvPr>
        </p:nvGraphicFramePr>
        <p:xfrm>
          <a:off x="1270000" y="872066"/>
          <a:ext cx="9001760" cy="5985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BE2762-19EE-757A-B579-76B722C22AD9}"/>
              </a:ext>
            </a:extLst>
          </p:cNvPr>
          <p:cNvSpPr txBox="1"/>
          <p:nvPr/>
        </p:nvSpPr>
        <p:spPr>
          <a:xfrm>
            <a:off x="594360" y="533400"/>
            <a:ext cx="729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WHAT DATA FITLIFE COLLECTED</a:t>
            </a:r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82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8637764-6D8F-92F1-ECA7-6B79CC437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152910"/>
              </p:ext>
            </p:extLst>
          </p:nvPr>
        </p:nvGraphicFramePr>
        <p:xfrm>
          <a:off x="1270000" y="872066"/>
          <a:ext cx="9001760" cy="5985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B11BC5-04AD-CFA8-D7C6-7A9F2E415AC7}"/>
              </a:ext>
            </a:extLst>
          </p:cNvPr>
          <p:cNvSpPr txBox="1"/>
          <p:nvPr/>
        </p:nvSpPr>
        <p:spPr>
          <a:xfrm>
            <a:off x="838200" y="225735"/>
            <a:ext cx="5928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WHAT DATA FITLIFE COLLECTED</a:t>
            </a:r>
            <a:endParaRPr lang="en-IN" sz="2400" dirty="0">
              <a:latin typeface="Arial Black" panose="020B0A04020102020204" pitchFamily="34" charset="0"/>
            </a:endParaRPr>
          </a:p>
          <a:p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6C17E-0303-A02B-CFEF-07872FBB461A}"/>
              </a:ext>
            </a:extLst>
          </p:cNvPr>
          <p:cNvSpPr txBox="1"/>
          <p:nvPr/>
        </p:nvSpPr>
        <p:spPr>
          <a:xfrm>
            <a:off x="792480" y="2572371"/>
            <a:ext cx="1615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</a:rPr>
              <a:t>Data collected from 970 fitness center members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874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BFF367-201A-A256-25FA-CC0B3564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7" y="444855"/>
            <a:ext cx="3103718" cy="29841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EDDFEC-A6A0-CDA2-4A43-E3D1568D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46" y="444855"/>
            <a:ext cx="2375135" cy="2984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522B9-7F4A-3CD3-9EF5-463808A1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762" y="444855"/>
            <a:ext cx="2787026" cy="2984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775D7-FFF0-3A55-45BA-CD2663803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947" y="3844460"/>
            <a:ext cx="3396918" cy="2712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75227-F0BF-5108-4732-C9B0677CF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123" y="3844460"/>
            <a:ext cx="3542083" cy="2767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76413-D247-4869-6838-F1F20D5BEC94}"/>
              </a:ext>
            </a:extLst>
          </p:cNvPr>
          <p:cNvSpPr txBox="1"/>
          <p:nvPr/>
        </p:nvSpPr>
        <p:spPr>
          <a:xfrm>
            <a:off x="4446146" y="0"/>
            <a:ext cx="366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559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CA62-B3A0-C144-4695-5F850F9C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THE DATA FOR BETTER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EF57-E771-3C42-84B2-279AFE253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Created smarter fitness features: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Workout Intensity Score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Hydration Need Ratio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Heart Rate Range</a:t>
            </a:r>
          </a:p>
          <a:p>
            <a:pPr>
              <a:lnSpc>
                <a:spcPct val="150000"/>
              </a:lnSpc>
            </a:pPr>
            <a:r>
              <a:rPr lang="en-US" dirty="0"/>
              <a:t>Helped capture deeper workout behaviors</a:t>
            </a:r>
          </a:p>
        </p:txBody>
      </p:sp>
    </p:spTree>
    <p:extLst>
      <p:ext uri="{BB962C8B-B14F-4D97-AF65-F5344CB8AC3E}">
        <p14:creationId xmlns:p14="http://schemas.microsoft.com/office/powerpoint/2010/main" val="297719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7DE5-6B91-388D-F724-B9DFE8F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MEMBER SEGMENTATION?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FE21-36AF-5B38-3E1D-0C31C178E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Grouping members based on similar fitness behavior and health patterns</a:t>
            </a:r>
          </a:p>
          <a:p>
            <a:pPr>
              <a:lnSpc>
                <a:spcPct val="150000"/>
              </a:lnSpc>
            </a:pPr>
            <a:r>
              <a:rPr lang="en-US" dirty="0"/>
              <a:t>Helps understand different types of customers</a:t>
            </a:r>
          </a:p>
          <a:p>
            <a:pPr>
              <a:lnSpc>
                <a:spcPct val="150000"/>
              </a:lnSpc>
            </a:pPr>
            <a:r>
              <a:rPr lang="en-US" dirty="0"/>
              <a:t>Each group can be served with customized workout plans</a:t>
            </a:r>
          </a:p>
          <a:p>
            <a:pPr>
              <a:lnSpc>
                <a:spcPct val="150000"/>
              </a:lnSpc>
            </a:pPr>
            <a:r>
              <a:rPr lang="en-US" dirty="0"/>
              <a:t>Key to better engagement and satisfaction</a:t>
            </a:r>
          </a:p>
        </p:txBody>
      </p:sp>
    </p:spTree>
    <p:extLst>
      <p:ext uri="{BB962C8B-B14F-4D97-AF65-F5344CB8AC3E}">
        <p14:creationId xmlns:p14="http://schemas.microsoft.com/office/powerpoint/2010/main" val="21247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F2C6-4490-F815-B0E8-A5473709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MEMBERS WERE GROUPED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15E2-AF50-5E5D-104A-77DBC7AE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Selected most meaningful fitness features for grouping</a:t>
            </a:r>
          </a:p>
          <a:p>
            <a:pPr>
              <a:lnSpc>
                <a:spcPct val="150000"/>
              </a:lnSpc>
            </a:pPr>
            <a:r>
              <a:rPr lang="en-US" dirty="0"/>
              <a:t>Applied two clustering methods: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K-Means Clustering</a:t>
            </a:r>
          </a:p>
          <a:p>
            <a:pPr>
              <a:lnSpc>
                <a:spcPct val="150000"/>
              </a:lnSpc>
            </a:pPr>
            <a:r>
              <a:rPr lang="en-US" dirty="0"/>
              <a:t>Tested different numbers of groups (2 to 6)Found 3 clusters gave the best and most meaningful separation</a:t>
            </a:r>
          </a:p>
        </p:txBody>
      </p:sp>
    </p:spTree>
    <p:extLst>
      <p:ext uri="{BB962C8B-B14F-4D97-AF65-F5344CB8AC3E}">
        <p14:creationId xmlns:p14="http://schemas.microsoft.com/office/powerpoint/2010/main" val="29691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BC21-5938-D8A2-EF5E-884E2997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99DF2CF-4F4E-D318-1F5E-1D47C5E35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97" y="2265019"/>
            <a:ext cx="3778788" cy="3318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77161-F798-829F-1F23-074C8C25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14" y="2265018"/>
            <a:ext cx="3038302" cy="3318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2E408-C7E6-126C-38E0-68B4F0DA2B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92" r="9579"/>
          <a:stretch/>
        </p:blipFill>
        <p:spPr>
          <a:xfrm>
            <a:off x="7966037" y="2265018"/>
            <a:ext cx="3778788" cy="33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D32728-AAD5-719A-3224-FA708EADF6ED}"/>
              </a:ext>
            </a:extLst>
          </p:cNvPr>
          <p:cNvSpPr/>
          <p:nvPr/>
        </p:nvSpPr>
        <p:spPr>
          <a:xfrm>
            <a:off x="1104898" y="2453640"/>
            <a:ext cx="2910840" cy="4114681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7C7F0-66EC-0586-4DC5-CCE928635A70}"/>
              </a:ext>
            </a:extLst>
          </p:cNvPr>
          <p:cNvSpPr txBox="1"/>
          <p:nvPr/>
        </p:nvSpPr>
        <p:spPr>
          <a:xfrm>
            <a:off x="960120" y="470654"/>
            <a:ext cx="7239000" cy="977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DISCOVERING THE 3 MEMBER SEGMENTS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08F26-ED90-A663-4398-01FBF7F8FDF3}"/>
              </a:ext>
            </a:extLst>
          </p:cNvPr>
          <p:cNvSpPr txBox="1"/>
          <p:nvPr/>
        </p:nvSpPr>
        <p:spPr>
          <a:xfrm>
            <a:off x="1264920" y="3429000"/>
            <a:ext cx="2575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Active &amp; Hydrated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Consistent workouts, good hydration, balanced health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13707-C4F1-BD81-AABA-24A789E366F3}"/>
              </a:ext>
            </a:extLst>
          </p:cNvPr>
          <p:cNvSpPr txBox="1"/>
          <p:nvPr/>
        </p:nvSpPr>
        <p:spPr>
          <a:xfrm>
            <a:off x="4579620" y="3429000"/>
            <a:ext cx="257556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Beginner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Shorter workouts, higher BMI, </a:t>
            </a:r>
            <a:r>
              <a:rPr lang="en-U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need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more guidance</a:t>
            </a:r>
            <a:endParaRPr lang="en-IN" sz="2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4F455-85CA-0756-0AF3-7B3364B8E87B}"/>
              </a:ext>
            </a:extLst>
          </p:cNvPr>
          <p:cNvSpPr txBox="1"/>
          <p:nvPr/>
        </p:nvSpPr>
        <p:spPr>
          <a:xfrm>
            <a:off x="8031480" y="3257014"/>
            <a:ext cx="25755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Experienced &amp; Intense Members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High-intensity workouts (Strength, HIIT), strong heart metrics</a:t>
            </a:r>
          </a:p>
          <a:p>
            <a:endParaRPr lang="en-IN" sz="2000" dirty="0">
              <a:solidFill>
                <a:schemeClr val="bg2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E6DDA-7FC9-E267-E6D5-004C8C696E61}"/>
              </a:ext>
            </a:extLst>
          </p:cNvPr>
          <p:cNvSpPr txBox="1"/>
          <p:nvPr/>
        </p:nvSpPr>
        <p:spPr>
          <a:xfrm>
            <a:off x="144780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448DF-C9B3-086D-EC6C-1D91CEC64F82}"/>
              </a:ext>
            </a:extLst>
          </p:cNvPr>
          <p:cNvSpPr txBox="1"/>
          <p:nvPr/>
        </p:nvSpPr>
        <p:spPr>
          <a:xfrm>
            <a:off x="474726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 Black" panose="020B0A04020102020204" pitchFamily="34" charset="0"/>
              </a:rPr>
              <a:t>Cluster  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66460-7189-675F-97AA-F81DCF0CFB7B}"/>
              </a:ext>
            </a:extLst>
          </p:cNvPr>
          <p:cNvSpPr txBox="1"/>
          <p:nvPr/>
        </p:nvSpPr>
        <p:spPr>
          <a:xfrm>
            <a:off x="8382002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 Black" panose="020B0A04020102020204" pitchFamily="34" charset="0"/>
              </a:rPr>
              <a:t>Cluster  03</a:t>
            </a:r>
          </a:p>
        </p:txBody>
      </p:sp>
    </p:spTree>
    <p:extLst>
      <p:ext uri="{BB962C8B-B14F-4D97-AF65-F5344CB8AC3E}">
        <p14:creationId xmlns:p14="http://schemas.microsoft.com/office/powerpoint/2010/main" val="13203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30615-AF9E-A51A-A704-DB992BC61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891E8E-D2CE-87FA-1C2A-3EBF3A315C65}"/>
              </a:ext>
            </a:extLst>
          </p:cNvPr>
          <p:cNvSpPr/>
          <p:nvPr/>
        </p:nvSpPr>
        <p:spPr>
          <a:xfrm>
            <a:off x="4343400" y="2453640"/>
            <a:ext cx="2910840" cy="4114681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BE948-080A-576A-36CE-9E8C387981D2}"/>
              </a:ext>
            </a:extLst>
          </p:cNvPr>
          <p:cNvSpPr txBox="1"/>
          <p:nvPr/>
        </p:nvSpPr>
        <p:spPr>
          <a:xfrm>
            <a:off x="960120" y="470654"/>
            <a:ext cx="7239000" cy="977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DISCOVERING THE 3 MEMBER SEGMENTS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4C920-8C6F-E14F-A672-D137C0A09340}"/>
              </a:ext>
            </a:extLst>
          </p:cNvPr>
          <p:cNvSpPr txBox="1"/>
          <p:nvPr/>
        </p:nvSpPr>
        <p:spPr>
          <a:xfrm>
            <a:off x="1264920" y="3429000"/>
            <a:ext cx="2575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Active &amp; Hydrated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Consistent workouts, good hydration, balanced health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B2BC6-F0AC-A81D-CBBA-5AD4B960B9F4}"/>
              </a:ext>
            </a:extLst>
          </p:cNvPr>
          <p:cNvSpPr txBox="1"/>
          <p:nvPr/>
        </p:nvSpPr>
        <p:spPr>
          <a:xfrm>
            <a:off x="4579620" y="3429000"/>
            <a:ext cx="257556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Beginner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Shorter workouts, higher BMI, </a:t>
            </a: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need</a:t>
            </a: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 more guidance</a:t>
            </a:r>
            <a:endParaRPr lang="en-IN" sz="2000" dirty="0">
              <a:solidFill>
                <a:schemeClr val="bg2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92CD7-7B41-02DF-59AA-FC7BD4C4C88E}"/>
              </a:ext>
            </a:extLst>
          </p:cNvPr>
          <p:cNvSpPr txBox="1"/>
          <p:nvPr/>
        </p:nvSpPr>
        <p:spPr>
          <a:xfrm>
            <a:off x="8031480" y="3257014"/>
            <a:ext cx="25755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Experienced &amp; Intense Members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High-intensity workouts (Strength, HIIT), strong heart metrics</a:t>
            </a:r>
          </a:p>
          <a:p>
            <a:endParaRPr lang="en-IN" sz="2000" dirty="0">
              <a:solidFill>
                <a:schemeClr val="bg2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C1027-DB76-2C97-DD65-AB986EBDAACD}"/>
              </a:ext>
            </a:extLst>
          </p:cNvPr>
          <p:cNvSpPr txBox="1"/>
          <p:nvPr/>
        </p:nvSpPr>
        <p:spPr>
          <a:xfrm>
            <a:off x="144780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A6821-FC9D-007A-C9A5-1D4F69533FEC}"/>
              </a:ext>
            </a:extLst>
          </p:cNvPr>
          <p:cNvSpPr txBox="1"/>
          <p:nvPr/>
        </p:nvSpPr>
        <p:spPr>
          <a:xfrm>
            <a:off x="474726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12229-11F0-FBC0-A859-777D5C37FC39}"/>
              </a:ext>
            </a:extLst>
          </p:cNvPr>
          <p:cNvSpPr txBox="1"/>
          <p:nvPr/>
        </p:nvSpPr>
        <p:spPr>
          <a:xfrm>
            <a:off x="8382002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 Black" panose="020B0A04020102020204" pitchFamily="34" charset="0"/>
              </a:rPr>
              <a:t>Cluster  03</a:t>
            </a:r>
          </a:p>
        </p:txBody>
      </p:sp>
    </p:spTree>
    <p:extLst>
      <p:ext uri="{BB962C8B-B14F-4D97-AF65-F5344CB8AC3E}">
        <p14:creationId xmlns:p14="http://schemas.microsoft.com/office/powerpoint/2010/main" val="69447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16C5B-013E-F628-F226-EBCB9E2A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460DFC-F692-8F28-3640-3684CC510E7F}"/>
              </a:ext>
            </a:extLst>
          </p:cNvPr>
          <p:cNvSpPr/>
          <p:nvPr/>
        </p:nvSpPr>
        <p:spPr>
          <a:xfrm>
            <a:off x="7833360" y="2453640"/>
            <a:ext cx="2910840" cy="411468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B3224-81B3-E72E-8573-CE37A20BF988}"/>
              </a:ext>
            </a:extLst>
          </p:cNvPr>
          <p:cNvSpPr txBox="1"/>
          <p:nvPr/>
        </p:nvSpPr>
        <p:spPr>
          <a:xfrm>
            <a:off x="960120" y="470654"/>
            <a:ext cx="7239000" cy="977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DISCOVERING THE 3 MEMBER SEGMENTS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67095-30E8-3897-38DB-F144B4707A05}"/>
              </a:ext>
            </a:extLst>
          </p:cNvPr>
          <p:cNvSpPr txBox="1"/>
          <p:nvPr/>
        </p:nvSpPr>
        <p:spPr>
          <a:xfrm>
            <a:off x="1264920" y="3429000"/>
            <a:ext cx="2575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Active &amp; Hydrated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Consistent workouts, good hydration, balanced health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B9971-1F5D-2BDE-DFBD-5D027F0A785C}"/>
              </a:ext>
            </a:extLst>
          </p:cNvPr>
          <p:cNvSpPr txBox="1"/>
          <p:nvPr/>
        </p:nvSpPr>
        <p:spPr>
          <a:xfrm>
            <a:off x="4579620" y="3429000"/>
            <a:ext cx="257556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Beginner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Shorter workouts, higher BMI, </a:t>
            </a: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need</a:t>
            </a: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 more guidance</a:t>
            </a:r>
            <a:endParaRPr lang="en-IN" sz="2000" dirty="0">
              <a:solidFill>
                <a:schemeClr val="bg2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04CCB-5DA5-43B2-93A0-F221469BFF58}"/>
              </a:ext>
            </a:extLst>
          </p:cNvPr>
          <p:cNvSpPr txBox="1"/>
          <p:nvPr/>
        </p:nvSpPr>
        <p:spPr>
          <a:xfrm>
            <a:off x="8031480" y="3257014"/>
            <a:ext cx="25755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Experienced &amp; Intense Members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High-intensity workouts (Strength, HIIT), strong heart metrics</a:t>
            </a:r>
          </a:p>
          <a:p>
            <a:endParaRPr lang="en-IN" sz="2000" dirty="0">
              <a:solidFill>
                <a:schemeClr val="bg2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723FA-04E2-4D2D-2691-DD0258B093F1}"/>
              </a:ext>
            </a:extLst>
          </p:cNvPr>
          <p:cNvSpPr txBox="1"/>
          <p:nvPr/>
        </p:nvSpPr>
        <p:spPr>
          <a:xfrm>
            <a:off x="144780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CFD76-D0B0-60F9-4B9D-D93F311721F8}"/>
              </a:ext>
            </a:extLst>
          </p:cNvPr>
          <p:cNvSpPr txBox="1"/>
          <p:nvPr/>
        </p:nvSpPr>
        <p:spPr>
          <a:xfrm>
            <a:off x="474726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B05A7-967A-C5A8-8812-5ED91C27CCB9}"/>
              </a:ext>
            </a:extLst>
          </p:cNvPr>
          <p:cNvSpPr txBox="1"/>
          <p:nvPr/>
        </p:nvSpPr>
        <p:spPr>
          <a:xfrm>
            <a:off x="8382002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03</a:t>
            </a:r>
          </a:p>
        </p:txBody>
      </p:sp>
    </p:spTree>
    <p:extLst>
      <p:ext uri="{BB962C8B-B14F-4D97-AF65-F5344CB8AC3E}">
        <p14:creationId xmlns:p14="http://schemas.microsoft.com/office/powerpoint/2010/main" val="154497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D0144-2693-F344-8DB7-1CB5B443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151ED5-6D48-6B5A-E3FC-462CF164C7B7}"/>
              </a:ext>
            </a:extLst>
          </p:cNvPr>
          <p:cNvSpPr txBox="1"/>
          <p:nvPr/>
        </p:nvSpPr>
        <p:spPr>
          <a:xfrm>
            <a:off x="3078480" y="-2333985"/>
            <a:ext cx="7909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Power of Everyday Data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FC208-FA0D-D0FC-F75E-7BBE5C7B6642}"/>
              </a:ext>
            </a:extLst>
          </p:cNvPr>
          <p:cNvSpPr txBox="1"/>
          <p:nvPr/>
        </p:nvSpPr>
        <p:spPr>
          <a:xfrm>
            <a:off x="-5044440" y="0"/>
            <a:ext cx="3505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Every action we take creates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Apple Watch tracking your 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Your phone recording your sleep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Restaurant visits through Google Maps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48A1C-844B-289F-D367-FEA3B84EB4E6}"/>
              </a:ext>
            </a:extLst>
          </p:cNvPr>
          <p:cNvSpPr txBox="1"/>
          <p:nvPr/>
        </p:nvSpPr>
        <p:spPr>
          <a:xfrm>
            <a:off x="11452274" y="9503898"/>
            <a:ext cx="2407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Condensed" panose="020B0502040204020203" pitchFamily="34" charset="0"/>
              </a:rPr>
              <a:t>Businesses can use this hidden data to understand customers better.</a:t>
            </a: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202B6-E19D-5A3A-2A59-75166E15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1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96D2-88D6-E8D9-68B8-27463C70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36058-7D43-7A75-3AEB-0DC68BCA1125}"/>
              </a:ext>
            </a:extLst>
          </p:cNvPr>
          <p:cNvSpPr txBox="1"/>
          <p:nvPr/>
        </p:nvSpPr>
        <p:spPr>
          <a:xfrm>
            <a:off x="1417320" y="1308854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3750A-FFE3-8C2D-119D-66F587D265A1}"/>
              </a:ext>
            </a:extLst>
          </p:cNvPr>
          <p:cNvSpPr txBox="1"/>
          <p:nvPr/>
        </p:nvSpPr>
        <p:spPr>
          <a:xfrm>
            <a:off x="40386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E0A095A8-0FA4-9922-DE82-9E2A9E63E3CB}"/>
              </a:ext>
            </a:extLst>
          </p:cNvPr>
          <p:cNvSpPr/>
          <p:nvPr/>
        </p:nvSpPr>
        <p:spPr>
          <a:xfrm rot="16200000">
            <a:off x="1442695" y="1865766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2" name="Graphic 11" descr="Water polo">
            <a:extLst>
              <a:ext uri="{FF2B5EF4-FFF2-40B4-BE49-F238E27FC236}">
                <a16:creationId xmlns:a16="http://schemas.microsoft.com/office/drawing/2014/main" id="{6B22E2AA-82F7-6B40-1B97-4D6774C70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4540" y="291637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4B9292-B8CB-FE7D-AA63-80B43CEB03E7}"/>
              </a:ext>
            </a:extLst>
          </p:cNvPr>
          <p:cNvSpPr txBox="1"/>
          <p:nvPr/>
        </p:nvSpPr>
        <p:spPr>
          <a:xfrm>
            <a:off x="579120" y="4069081"/>
            <a:ext cx="3108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endurance challenges (e.g., long-distance events)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Introduce advanced cardio and strength combination workouts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Build loyalty programs to maintain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6FEA3-8564-9C71-E4A2-85D3AA7AB7C0}"/>
              </a:ext>
            </a:extLst>
          </p:cNvPr>
          <p:cNvSpPr txBox="1"/>
          <p:nvPr/>
        </p:nvSpPr>
        <p:spPr>
          <a:xfrm>
            <a:off x="5329868" y="7755939"/>
            <a:ext cx="27246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B046D-7D4B-C051-A8EF-606339CA652C}"/>
              </a:ext>
            </a:extLst>
          </p:cNvPr>
          <p:cNvSpPr txBox="1"/>
          <p:nvPr/>
        </p:nvSpPr>
        <p:spPr>
          <a:xfrm>
            <a:off x="4084320" y="7808443"/>
            <a:ext cx="325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E09880E3-1684-895A-767E-CCD50229B8E1}"/>
              </a:ext>
            </a:extLst>
          </p:cNvPr>
          <p:cNvSpPr/>
          <p:nvPr/>
        </p:nvSpPr>
        <p:spPr>
          <a:xfrm rot="16200000">
            <a:off x="5393725" y="8276857"/>
            <a:ext cx="1709470" cy="1837183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F8807-2785-9166-3E03-27F2A12EA762}"/>
              </a:ext>
            </a:extLst>
          </p:cNvPr>
          <p:cNvSpPr txBox="1"/>
          <p:nvPr/>
        </p:nvSpPr>
        <p:spPr>
          <a:xfrm>
            <a:off x="8895250" y="7680304"/>
            <a:ext cx="27246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C2CDE-3D15-DF8A-999F-1A5B3FEB2E9D}"/>
              </a:ext>
            </a:extLst>
          </p:cNvPr>
          <p:cNvSpPr txBox="1"/>
          <p:nvPr/>
        </p:nvSpPr>
        <p:spPr>
          <a:xfrm>
            <a:off x="7673056" y="7680304"/>
            <a:ext cx="325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F048F344-D90A-452E-D054-7A1422BAB026}"/>
              </a:ext>
            </a:extLst>
          </p:cNvPr>
          <p:cNvSpPr/>
          <p:nvPr/>
        </p:nvSpPr>
        <p:spPr>
          <a:xfrm rot="16200000">
            <a:off x="8959106" y="8201222"/>
            <a:ext cx="1709470" cy="1837183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3" name="Graphic 12" descr="Business Growth">
            <a:extLst>
              <a:ext uri="{FF2B5EF4-FFF2-40B4-BE49-F238E27FC236}">
                <a16:creationId xmlns:a16="http://schemas.microsoft.com/office/drawing/2014/main" id="{BFD2E4D7-3EDD-CDC2-5377-DEE256861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0199" y="9494520"/>
            <a:ext cx="934161" cy="914400"/>
          </a:xfrm>
          <a:prstGeom prst="rect">
            <a:avLst/>
          </a:prstGeom>
        </p:spPr>
      </p:pic>
      <p:pic>
        <p:nvPicPr>
          <p:cNvPr id="15" name="Graphic 14" descr="Gauge">
            <a:extLst>
              <a:ext uri="{FF2B5EF4-FFF2-40B4-BE49-F238E27FC236}">
                <a16:creationId xmlns:a16="http://schemas.microsoft.com/office/drawing/2014/main" id="{559D1EC1-3768-BF1B-7087-C06F495A9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5394" y="9378120"/>
            <a:ext cx="934161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AF14FF-50F7-546B-DDCC-B71EE8B2BAA8}"/>
              </a:ext>
            </a:extLst>
          </p:cNvPr>
          <p:cNvSpPr txBox="1"/>
          <p:nvPr/>
        </p:nvSpPr>
        <p:spPr>
          <a:xfrm>
            <a:off x="4699309" y="10591801"/>
            <a:ext cx="32539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beginner-friendly training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basic health education (hydration, nutrition)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Assign personal coaching for motivation and tracking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36BB9-781D-C1EB-74DA-26596658BBBE}"/>
              </a:ext>
            </a:extLst>
          </p:cNvPr>
          <p:cNvSpPr txBox="1"/>
          <p:nvPr/>
        </p:nvSpPr>
        <p:spPr>
          <a:xfrm>
            <a:off x="8428169" y="10591801"/>
            <a:ext cx="35809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performance-driven programs (e.g., strength competitions)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personal best tracking and progress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Create elite fitness groups or leadership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E2BB80-FB4B-0220-4978-CD19D25B5395}"/>
              </a:ext>
            </a:extLst>
          </p:cNvPr>
          <p:cNvSpPr txBox="1"/>
          <p:nvPr/>
        </p:nvSpPr>
        <p:spPr>
          <a:xfrm>
            <a:off x="3901440" y="36576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ACTION PLAN</a:t>
            </a:r>
          </a:p>
        </p:txBody>
      </p:sp>
    </p:spTree>
    <p:extLst>
      <p:ext uri="{BB962C8B-B14F-4D97-AF65-F5344CB8AC3E}">
        <p14:creationId xmlns:p14="http://schemas.microsoft.com/office/powerpoint/2010/main" val="3838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D667E-CD93-E44A-3ACC-0DD6E79E2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3A150-2D72-081D-D942-60593068A5EE}"/>
              </a:ext>
            </a:extLst>
          </p:cNvPr>
          <p:cNvSpPr txBox="1"/>
          <p:nvPr/>
        </p:nvSpPr>
        <p:spPr>
          <a:xfrm>
            <a:off x="1417320" y="1308854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5C03D-79D3-2E9D-1BFA-10A03ECF69CB}"/>
              </a:ext>
            </a:extLst>
          </p:cNvPr>
          <p:cNvSpPr txBox="1"/>
          <p:nvPr/>
        </p:nvSpPr>
        <p:spPr>
          <a:xfrm>
            <a:off x="40386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099D7F19-E673-AC76-D1FE-9F032F65012E}"/>
              </a:ext>
            </a:extLst>
          </p:cNvPr>
          <p:cNvSpPr/>
          <p:nvPr/>
        </p:nvSpPr>
        <p:spPr>
          <a:xfrm rot="16200000">
            <a:off x="1442695" y="1865766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2" name="Graphic 11" descr="Water polo">
            <a:extLst>
              <a:ext uri="{FF2B5EF4-FFF2-40B4-BE49-F238E27FC236}">
                <a16:creationId xmlns:a16="http://schemas.microsoft.com/office/drawing/2014/main" id="{F738DBDC-902D-1080-CA0C-416507302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4540" y="291637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8DC1C0-8CFD-9155-3D09-40D5F96DCB1D}"/>
              </a:ext>
            </a:extLst>
          </p:cNvPr>
          <p:cNvSpPr txBox="1"/>
          <p:nvPr/>
        </p:nvSpPr>
        <p:spPr>
          <a:xfrm>
            <a:off x="579120" y="4069081"/>
            <a:ext cx="3108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endurance challenges (e.g., long-distance events)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Introduce advanced cardio and strength combination workouts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Build loyalty programs to maintain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42031-A358-EEF1-1642-79A4D08C8FDA}"/>
              </a:ext>
            </a:extLst>
          </p:cNvPr>
          <p:cNvSpPr txBox="1"/>
          <p:nvPr/>
        </p:nvSpPr>
        <p:spPr>
          <a:xfrm>
            <a:off x="4720590" y="1308853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ABEF9-A703-8120-2A13-696B6F3FBA4D}"/>
              </a:ext>
            </a:extLst>
          </p:cNvPr>
          <p:cNvSpPr txBox="1"/>
          <p:nvPr/>
        </p:nvSpPr>
        <p:spPr>
          <a:xfrm>
            <a:off x="354711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4A99EA32-1F81-B7D0-EB03-E561B7453DA1}"/>
              </a:ext>
            </a:extLst>
          </p:cNvPr>
          <p:cNvSpPr/>
          <p:nvPr/>
        </p:nvSpPr>
        <p:spPr>
          <a:xfrm rot="16200000">
            <a:off x="4902175" y="1881144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DE141-0BBA-661B-661D-7BD24D1850AA}"/>
              </a:ext>
            </a:extLst>
          </p:cNvPr>
          <p:cNvSpPr txBox="1"/>
          <p:nvPr/>
        </p:nvSpPr>
        <p:spPr>
          <a:xfrm>
            <a:off x="8298180" y="7475639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6C865-C89B-1F91-E7A5-23842FD8C2BA}"/>
              </a:ext>
            </a:extLst>
          </p:cNvPr>
          <p:cNvSpPr txBox="1"/>
          <p:nvPr/>
        </p:nvSpPr>
        <p:spPr>
          <a:xfrm>
            <a:off x="7101840" y="7475639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FB6B2CB9-6D96-F544-19BA-D1FB9B338202}"/>
              </a:ext>
            </a:extLst>
          </p:cNvPr>
          <p:cNvSpPr/>
          <p:nvPr/>
        </p:nvSpPr>
        <p:spPr>
          <a:xfrm rot="16200000">
            <a:off x="8342605" y="8015989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3" name="Graphic 12" descr="Business Growth">
            <a:extLst>
              <a:ext uri="{FF2B5EF4-FFF2-40B4-BE49-F238E27FC236}">
                <a16:creationId xmlns:a16="http://schemas.microsoft.com/office/drawing/2014/main" id="{8F24BDD5-0CF9-820E-B26A-A7025EE7E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5930" y="2916375"/>
            <a:ext cx="914400" cy="914400"/>
          </a:xfrm>
          <a:prstGeom prst="rect">
            <a:avLst/>
          </a:prstGeom>
        </p:spPr>
      </p:pic>
      <p:pic>
        <p:nvPicPr>
          <p:cNvPr id="15" name="Graphic 14" descr="Gauge">
            <a:extLst>
              <a:ext uri="{FF2B5EF4-FFF2-40B4-BE49-F238E27FC236}">
                <a16:creationId xmlns:a16="http://schemas.microsoft.com/office/drawing/2014/main" id="{66B9148C-2628-87F1-AD22-D55683582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1610" y="917345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952A48-1CB3-7E07-BA6C-202C0FD030BD}"/>
              </a:ext>
            </a:extLst>
          </p:cNvPr>
          <p:cNvSpPr txBox="1"/>
          <p:nvPr/>
        </p:nvSpPr>
        <p:spPr>
          <a:xfrm>
            <a:off x="4202430" y="4117986"/>
            <a:ext cx="3185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beginner-friendly training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basic health education (hydration, nutrition)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Assign personal coaching for motivation and tracking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4A3EA0-7111-061C-75B5-9762BC440FB2}"/>
              </a:ext>
            </a:extLst>
          </p:cNvPr>
          <p:cNvSpPr txBox="1"/>
          <p:nvPr/>
        </p:nvSpPr>
        <p:spPr>
          <a:xfrm>
            <a:off x="7840980" y="10387136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performance-driven programs (e.g., strength competitions)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personal best tracking and progress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Create elite fitness groups or leadership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DA4B7-81A9-01A7-DBAF-2C4B08765150}"/>
              </a:ext>
            </a:extLst>
          </p:cNvPr>
          <p:cNvSpPr txBox="1"/>
          <p:nvPr/>
        </p:nvSpPr>
        <p:spPr>
          <a:xfrm>
            <a:off x="3901440" y="36576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ACTION PLAN</a:t>
            </a:r>
          </a:p>
        </p:txBody>
      </p:sp>
    </p:spTree>
    <p:extLst>
      <p:ext uri="{BB962C8B-B14F-4D97-AF65-F5344CB8AC3E}">
        <p14:creationId xmlns:p14="http://schemas.microsoft.com/office/powerpoint/2010/main" val="150511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429E1-FA1F-FD81-AB88-130DFBEC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D5B1F6-48B1-CBF6-629C-935D685D17AA}"/>
              </a:ext>
            </a:extLst>
          </p:cNvPr>
          <p:cNvSpPr txBox="1"/>
          <p:nvPr/>
        </p:nvSpPr>
        <p:spPr>
          <a:xfrm>
            <a:off x="1417320" y="1308854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EA0CE-2E0D-350B-C6FB-D5083F5C53C7}"/>
              </a:ext>
            </a:extLst>
          </p:cNvPr>
          <p:cNvSpPr txBox="1"/>
          <p:nvPr/>
        </p:nvSpPr>
        <p:spPr>
          <a:xfrm>
            <a:off x="40386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8DFB1C3E-CFB3-B3B1-1A7A-8833821118CC}"/>
              </a:ext>
            </a:extLst>
          </p:cNvPr>
          <p:cNvSpPr/>
          <p:nvPr/>
        </p:nvSpPr>
        <p:spPr>
          <a:xfrm rot="16200000">
            <a:off x="1442695" y="1865766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2" name="Graphic 11" descr="Water polo">
            <a:extLst>
              <a:ext uri="{FF2B5EF4-FFF2-40B4-BE49-F238E27FC236}">
                <a16:creationId xmlns:a16="http://schemas.microsoft.com/office/drawing/2014/main" id="{9F278397-7593-7CC9-84B2-814A2F588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4540" y="291637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978E9C-0C8D-98F9-E043-911FA9DB40E5}"/>
              </a:ext>
            </a:extLst>
          </p:cNvPr>
          <p:cNvSpPr txBox="1"/>
          <p:nvPr/>
        </p:nvSpPr>
        <p:spPr>
          <a:xfrm>
            <a:off x="579120" y="4069081"/>
            <a:ext cx="3108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endurance challenges (e.g., long-distance events)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Introduce advanced cardio and strength combination workouts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Build loyalty programs to maintain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1A24E-E077-4E33-3D30-FABB44D9E1D5}"/>
              </a:ext>
            </a:extLst>
          </p:cNvPr>
          <p:cNvSpPr txBox="1"/>
          <p:nvPr/>
        </p:nvSpPr>
        <p:spPr>
          <a:xfrm>
            <a:off x="4720590" y="1308853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7C7BF-3492-F09D-04A1-5FB81C8AB233}"/>
              </a:ext>
            </a:extLst>
          </p:cNvPr>
          <p:cNvSpPr txBox="1"/>
          <p:nvPr/>
        </p:nvSpPr>
        <p:spPr>
          <a:xfrm>
            <a:off x="354711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AED4679-8588-6349-2B89-1781ED5E26FA}"/>
              </a:ext>
            </a:extLst>
          </p:cNvPr>
          <p:cNvSpPr/>
          <p:nvPr/>
        </p:nvSpPr>
        <p:spPr>
          <a:xfrm rot="16200000">
            <a:off x="4902175" y="1881144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BFAA0-8EFC-B525-3092-B72B39E5059E}"/>
              </a:ext>
            </a:extLst>
          </p:cNvPr>
          <p:cNvSpPr txBox="1"/>
          <p:nvPr/>
        </p:nvSpPr>
        <p:spPr>
          <a:xfrm>
            <a:off x="8298180" y="1285724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39E85-6EF0-52FB-02B7-06F67D1C28F9}"/>
              </a:ext>
            </a:extLst>
          </p:cNvPr>
          <p:cNvSpPr txBox="1"/>
          <p:nvPr/>
        </p:nvSpPr>
        <p:spPr>
          <a:xfrm>
            <a:off x="722757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B458933-59F2-9B94-6905-AF36ADE6E837}"/>
              </a:ext>
            </a:extLst>
          </p:cNvPr>
          <p:cNvSpPr/>
          <p:nvPr/>
        </p:nvSpPr>
        <p:spPr>
          <a:xfrm rot="16200000">
            <a:off x="8361655" y="2016828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3" name="Graphic 12" descr="Business Growth">
            <a:extLst>
              <a:ext uri="{FF2B5EF4-FFF2-40B4-BE49-F238E27FC236}">
                <a16:creationId xmlns:a16="http://schemas.microsoft.com/office/drawing/2014/main" id="{C7EB78D6-1682-35F4-9F8E-8492C6778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5930" y="2916375"/>
            <a:ext cx="914400" cy="914400"/>
          </a:xfrm>
          <a:prstGeom prst="rect">
            <a:avLst/>
          </a:prstGeom>
        </p:spPr>
      </p:pic>
      <p:pic>
        <p:nvPicPr>
          <p:cNvPr id="15" name="Graphic 14" descr="Gauge">
            <a:extLst>
              <a:ext uri="{FF2B5EF4-FFF2-40B4-BE49-F238E27FC236}">
                <a16:creationId xmlns:a16="http://schemas.microsoft.com/office/drawing/2014/main" id="{4BBE5A7F-5D1C-DBB5-82B8-B8FCAA701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6380" y="285632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B5B853-F790-52BA-D37C-7E5C1D12FAF4}"/>
              </a:ext>
            </a:extLst>
          </p:cNvPr>
          <p:cNvSpPr txBox="1"/>
          <p:nvPr/>
        </p:nvSpPr>
        <p:spPr>
          <a:xfrm>
            <a:off x="4202430" y="4117986"/>
            <a:ext cx="3185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beginner-friendly training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basic health education (hydration, nutrition)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Assign personal coaching for motivation and tracking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80E8F3-C21F-6236-E665-113F09DF07FF}"/>
              </a:ext>
            </a:extLst>
          </p:cNvPr>
          <p:cNvSpPr txBox="1"/>
          <p:nvPr/>
        </p:nvSpPr>
        <p:spPr>
          <a:xfrm>
            <a:off x="7840980" y="4069081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performance-driven programs (e.g., strength competitions)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personal best tracking and progress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Create elite fitness groups or leadership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94FD10-778A-7936-2DE1-A74A362373E1}"/>
              </a:ext>
            </a:extLst>
          </p:cNvPr>
          <p:cNvSpPr txBox="1"/>
          <p:nvPr/>
        </p:nvSpPr>
        <p:spPr>
          <a:xfrm>
            <a:off x="3901440" y="36576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ACTION PLAN</a:t>
            </a:r>
          </a:p>
        </p:txBody>
      </p:sp>
    </p:spTree>
    <p:extLst>
      <p:ext uri="{BB962C8B-B14F-4D97-AF65-F5344CB8AC3E}">
        <p14:creationId xmlns:p14="http://schemas.microsoft.com/office/powerpoint/2010/main" val="101816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DDB76DC5-2699-F310-5B6B-E818636BE7F6}"/>
              </a:ext>
            </a:extLst>
          </p:cNvPr>
          <p:cNvSpPr/>
          <p:nvPr/>
        </p:nvSpPr>
        <p:spPr>
          <a:xfrm>
            <a:off x="-1504711" y="272005"/>
            <a:ext cx="4190035" cy="103014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Predict calorie burn for each workout</a:t>
            </a:r>
          </a:p>
          <a:p>
            <a:pPr algn="ctr"/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0D3BC8-E813-3061-4AA7-39F0A0A5037C}"/>
              </a:ext>
            </a:extLst>
          </p:cNvPr>
          <p:cNvSpPr/>
          <p:nvPr/>
        </p:nvSpPr>
        <p:spPr>
          <a:xfrm>
            <a:off x="-1504713" y="1436235"/>
            <a:ext cx="4190035" cy="1030147"/>
          </a:xfrm>
          <a:prstGeom prst="rightArrow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hnschrift SemiBold" panose="020B0502040204020203" pitchFamily="34" charset="0"/>
              </a:rPr>
              <a:t>Predict member dropout risk</a:t>
            </a:r>
          </a:p>
          <a:p>
            <a:pPr algn="ctr"/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0D99599-59F6-4E71-76B7-2AA21BC66935}"/>
              </a:ext>
            </a:extLst>
          </p:cNvPr>
          <p:cNvSpPr/>
          <p:nvPr/>
        </p:nvSpPr>
        <p:spPr>
          <a:xfrm>
            <a:off x="-1504712" y="2562512"/>
            <a:ext cx="4190035" cy="103014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Advise on hydration and nutrition</a:t>
            </a:r>
          </a:p>
          <a:p>
            <a:pPr algn="ctr"/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CBF3E5-D7E6-32BF-191A-617B36E5F207}"/>
              </a:ext>
            </a:extLst>
          </p:cNvPr>
          <p:cNvSpPr/>
          <p:nvPr/>
        </p:nvSpPr>
        <p:spPr>
          <a:xfrm>
            <a:off x="-1504714" y="3785535"/>
            <a:ext cx="4190035" cy="1030147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Send personalized motivational messages based on member progress</a:t>
            </a:r>
          </a:p>
          <a:p>
            <a:pPr algn="ctr"/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958132C-2DD4-7E0E-C0E5-0C5B32FE396F}"/>
              </a:ext>
            </a:extLst>
          </p:cNvPr>
          <p:cNvSpPr/>
          <p:nvPr/>
        </p:nvSpPr>
        <p:spPr>
          <a:xfrm>
            <a:off x="-1440705" y="5045895"/>
            <a:ext cx="4190035" cy="103014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Create targeted marketing campaigns</a:t>
            </a:r>
          </a:p>
          <a:p>
            <a:pPr algn="ctr"/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063AEB-20C7-E3B0-8CBB-639C9F13ABA5}"/>
              </a:ext>
            </a:extLst>
          </p:cNvPr>
          <p:cNvSpPr/>
          <p:nvPr/>
        </p:nvSpPr>
        <p:spPr>
          <a:xfrm>
            <a:off x="-1" y="0"/>
            <a:ext cx="236123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475D9-BA7E-56AC-50CC-6622BA25EE77}"/>
              </a:ext>
            </a:extLst>
          </p:cNvPr>
          <p:cNvSpPr txBox="1"/>
          <p:nvPr/>
        </p:nvSpPr>
        <p:spPr>
          <a:xfrm>
            <a:off x="121534" y="2533576"/>
            <a:ext cx="21181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WHAT MORE WE CAN DO WITH DATA</a:t>
            </a:r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7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4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60221 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4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6013 -0.00231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4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4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0.60455 -1.11111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2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0.60599 -0.01342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47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0.60508 -0.00833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5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F399-6F5A-1721-BB26-CEAE3E14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– Data →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BD22F-6B47-9D2A-15FE-7CFEEC21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alone is not enough</a:t>
            </a:r>
          </a:p>
          <a:p>
            <a:pPr>
              <a:lnSpc>
                <a:spcPct val="150000"/>
              </a:lnSpc>
            </a:pPr>
            <a:r>
              <a:rPr lang="en-US" dirty="0"/>
              <a:t>The real power lies in extracting insights</a:t>
            </a:r>
          </a:p>
          <a:p>
            <a:pPr>
              <a:lnSpc>
                <a:spcPct val="150000"/>
              </a:lnSpc>
            </a:pPr>
            <a:r>
              <a:rPr lang="en-US" dirty="0"/>
              <a:t>Turning insights into real-world actions</a:t>
            </a:r>
          </a:p>
          <a:p>
            <a:pPr>
              <a:lnSpc>
                <a:spcPct val="150000"/>
              </a:lnSpc>
            </a:pPr>
            <a:r>
              <a:rPr lang="en-US" dirty="0"/>
              <a:t>Personalization leads to better engagement and loyalty</a:t>
            </a:r>
          </a:p>
          <a:p>
            <a:pPr>
              <a:lnSpc>
                <a:spcPct val="150000"/>
              </a:lnSpc>
            </a:pPr>
            <a:r>
              <a:rPr lang="en-US" dirty="0"/>
              <a:t>Data analytics drives smarter business decisions</a:t>
            </a:r>
          </a:p>
        </p:txBody>
      </p:sp>
    </p:spTree>
    <p:extLst>
      <p:ext uri="{BB962C8B-B14F-4D97-AF65-F5344CB8AC3E}">
        <p14:creationId xmlns:p14="http://schemas.microsoft.com/office/powerpoint/2010/main" val="227795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2BB6-B326-13B6-2729-DDCB9CA8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8339-AA7A-AC60-3590-0A35791B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7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3E612-01B4-E7B5-487C-EF474333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7C92DB-3B5F-D669-A57A-F1789A11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6589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7FA72D-D621-56E1-17C6-6403DD32F0A9}"/>
              </a:ext>
            </a:extLst>
          </p:cNvPr>
          <p:cNvSpPr txBox="1"/>
          <p:nvPr/>
        </p:nvSpPr>
        <p:spPr>
          <a:xfrm>
            <a:off x="3276600" y="307627"/>
            <a:ext cx="7909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Power of Everyday Data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25D67-15E6-42AC-4D56-AB9B50CB7B1C}"/>
              </a:ext>
            </a:extLst>
          </p:cNvPr>
          <p:cNvSpPr txBox="1"/>
          <p:nvPr/>
        </p:nvSpPr>
        <p:spPr>
          <a:xfrm>
            <a:off x="365760" y="1200028"/>
            <a:ext cx="36038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Condensed" panose="020B0502040204020203" pitchFamily="34" charset="0"/>
              </a:rPr>
              <a:t>Every action we take creates data:</a:t>
            </a:r>
            <a:br>
              <a:rPr lang="en-US" sz="2400" dirty="0">
                <a:latin typeface="Bahnschrift SemiCondensed" panose="020B0502040204020203" pitchFamily="34" charset="0"/>
              </a:rPr>
            </a:br>
            <a:r>
              <a:rPr lang="en-US" sz="2400" dirty="0">
                <a:latin typeface="Bahnschrift SemiCondensed" panose="020B0502040204020203" pitchFamily="34" charset="0"/>
              </a:rPr>
              <a:t>Your heart rate throughout the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How many calories you burned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The type and duration of your exercise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44C71-377A-1864-6664-8BB0ED94077B}"/>
              </a:ext>
            </a:extLst>
          </p:cNvPr>
          <p:cNvSpPr txBox="1"/>
          <p:nvPr/>
        </p:nvSpPr>
        <p:spPr>
          <a:xfrm>
            <a:off x="8778240" y="1907981"/>
            <a:ext cx="2407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Condensed" panose="020B0502040204020203" pitchFamily="34" charset="0"/>
              </a:rPr>
              <a:t>Businesses can use this hidden data to understand customers better.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684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tial Circle 6">
            <a:extLst>
              <a:ext uri="{FF2B5EF4-FFF2-40B4-BE49-F238E27FC236}">
                <a16:creationId xmlns:a16="http://schemas.microsoft.com/office/drawing/2014/main" id="{46C45E57-5A71-EF3A-3BDF-B2A806E75343}"/>
              </a:ext>
            </a:extLst>
          </p:cNvPr>
          <p:cNvSpPr/>
          <p:nvPr/>
        </p:nvSpPr>
        <p:spPr>
          <a:xfrm rot="2544025">
            <a:off x="4608150" y="8218208"/>
            <a:ext cx="3604604" cy="2905254"/>
          </a:xfrm>
          <a:prstGeom prst="pie">
            <a:avLst>
              <a:gd name="adj1" fmla="val 8194978"/>
              <a:gd name="adj2" fmla="val 103857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Partial Circle 5">
            <a:extLst>
              <a:ext uri="{FF2B5EF4-FFF2-40B4-BE49-F238E27FC236}">
                <a16:creationId xmlns:a16="http://schemas.microsoft.com/office/drawing/2014/main" id="{85BD8E6A-DC74-30C6-CE45-F23E1890DF01}"/>
              </a:ext>
            </a:extLst>
          </p:cNvPr>
          <p:cNvSpPr/>
          <p:nvPr/>
        </p:nvSpPr>
        <p:spPr>
          <a:xfrm rot="2683879">
            <a:off x="3898240" y="7947781"/>
            <a:ext cx="4735060" cy="3544010"/>
          </a:xfrm>
          <a:prstGeom prst="pie">
            <a:avLst>
              <a:gd name="adj1" fmla="val 8194978"/>
              <a:gd name="adj2" fmla="val 1187866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Partial Circle 4">
            <a:extLst>
              <a:ext uri="{FF2B5EF4-FFF2-40B4-BE49-F238E27FC236}">
                <a16:creationId xmlns:a16="http://schemas.microsoft.com/office/drawing/2014/main" id="{CC2942EE-48CC-2E00-38CC-BC298957E6E4}"/>
              </a:ext>
            </a:extLst>
          </p:cNvPr>
          <p:cNvSpPr/>
          <p:nvPr/>
        </p:nvSpPr>
        <p:spPr>
          <a:xfrm rot="2603921">
            <a:off x="3961277" y="7185278"/>
            <a:ext cx="4917143" cy="5017958"/>
          </a:xfrm>
          <a:prstGeom prst="pie">
            <a:avLst>
              <a:gd name="adj1" fmla="val 8194978"/>
              <a:gd name="adj2" fmla="val 11751002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Partial Circle 1">
            <a:extLst>
              <a:ext uri="{FF2B5EF4-FFF2-40B4-BE49-F238E27FC236}">
                <a16:creationId xmlns:a16="http://schemas.microsoft.com/office/drawing/2014/main" id="{DE3087B9-491E-634B-FB44-C781130F601A}"/>
              </a:ext>
            </a:extLst>
          </p:cNvPr>
          <p:cNvSpPr/>
          <p:nvPr/>
        </p:nvSpPr>
        <p:spPr>
          <a:xfrm rot="21116993">
            <a:off x="3201639" y="6882801"/>
            <a:ext cx="6436420" cy="5622909"/>
          </a:xfrm>
          <a:prstGeom prst="pie">
            <a:avLst>
              <a:gd name="adj1" fmla="val 11281029"/>
              <a:gd name="adj2" fmla="val 1501654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5E71E-DF98-CA22-F8E1-D06604FF8BFC}"/>
              </a:ext>
            </a:extLst>
          </p:cNvPr>
          <p:cNvSpPr txBox="1"/>
          <p:nvPr/>
        </p:nvSpPr>
        <p:spPr>
          <a:xfrm>
            <a:off x="-3475166" y="2860656"/>
            <a:ext cx="3650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Modern fitness center with large facilities and equipment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3BFB4D-987A-FB65-E0BE-C69787D5A343}"/>
              </a:ext>
            </a:extLst>
          </p:cNvPr>
          <p:cNvSpPr txBox="1"/>
          <p:nvPr/>
        </p:nvSpPr>
        <p:spPr>
          <a:xfrm>
            <a:off x="3191452" y="-1661993"/>
            <a:ext cx="35293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Collected detailed data from hundreds of members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00C6A-108C-086F-298B-44138B3AE610}"/>
              </a:ext>
            </a:extLst>
          </p:cNvPr>
          <p:cNvSpPr txBox="1"/>
          <p:nvPr/>
        </p:nvSpPr>
        <p:spPr>
          <a:xfrm>
            <a:off x="8847140" y="-1430245"/>
            <a:ext cx="37563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Data included workout habits, health stats, and engagement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DCFA1-C0D1-F2A9-243E-F94920D97F8B}"/>
              </a:ext>
            </a:extLst>
          </p:cNvPr>
          <p:cNvSpPr txBox="1"/>
          <p:nvPr/>
        </p:nvSpPr>
        <p:spPr>
          <a:xfrm>
            <a:off x="12466320" y="4900593"/>
            <a:ext cx="3429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Wanted to use this data to better understand customers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A0FD72-000D-D603-5D4A-3916EEAA5B27}"/>
              </a:ext>
            </a:extLst>
          </p:cNvPr>
          <p:cNvSpPr txBox="1"/>
          <p:nvPr/>
        </p:nvSpPr>
        <p:spPr>
          <a:xfrm>
            <a:off x="-3868933" y="-523220"/>
            <a:ext cx="4437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Meet </a:t>
            </a:r>
            <a:r>
              <a:rPr lang="en-US" sz="2800" b="1" dirty="0" err="1">
                <a:latin typeface="Arial Black" panose="020B0A04020102020204" pitchFamily="34" charset="0"/>
              </a:rPr>
              <a:t>FitLife</a:t>
            </a:r>
            <a:r>
              <a:rPr lang="en-US" sz="2800" b="1" dirty="0">
                <a:latin typeface="Arial Black" panose="020B0A04020102020204" pitchFamily="34" charset="0"/>
              </a:rPr>
              <a:t> Wellness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B58BE-4992-1D98-343A-E64C5AB7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tial Circle 6">
            <a:extLst>
              <a:ext uri="{FF2B5EF4-FFF2-40B4-BE49-F238E27FC236}">
                <a16:creationId xmlns:a16="http://schemas.microsoft.com/office/drawing/2014/main" id="{3AC60D2A-482F-7FED-233B-9C0AB2E23DC0}"/>
              </a:ext>
            </a:extLst>
          </p:cNvPr>
          <p:cNvSpPr/>
          <p:nvPr/>
        </p:nvSpPr>
        <p:spPr>
          <a:xfrm rot="11241514">
            <a:off x="4118174" y="5381951"/>
            <a:ext cx="3604604" cy="2905254"/>
          </a:xfrm>
          <a:prstGeom prst="pie">
            <a:avLst>
              <a:gd name="adj1" fmla="val 8194978"/>
              <a:gd name="adj2" fmla="val 103857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Partial Circle 5">
            <a:extLst>
              <a:ext uri="{FF2B5EF4-FFF2-40B4-BE49-F238E27FC236}">
                <a16:creationId xmlns:a16="http://schemas.microsoft.com/office/drawing/2014/main" id="{1267DE19-A01B-2BC0-C6C9-409F9BD1F957}"/>
              </a:ext>
            </a:extLst>
          </p:cNvPr>
          <p:cNvSpPr/>
          <p:nvPr/>
        </p:nvSpPr>
        <p:spPr>
          <a:xfrm rot="7945503">
            <a:off x="3408264" y="5111524"/>
            <a:ext cx="4735060" cy="3544010"/>
          </a:xfrm>
          <a:prstGeom prst="pie">
            <a:avLst>
              <a:gd name="adj1" fmla="val 8194978"/>
              <a:gd name="adj2" fmla="val 1187866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Partial Circle 4">
            <a:extLst>
              <a:ext uri="{FF2B5EF4-FFF2-40B4-BE49-F238E27FC236}">
                <a16:creationId xmlns:a16="http://schemas.microsoft.com/office/drawing/2014/main" id="{F89B3C25-984B-E633-BA92-A7B902AC1C57}"/>
              </a:ext>
            </a:extLst>
          </p:cNvPr>
          <p:cNvSpPr/>
          <p:nvPr/>
        </p:nvSpPr>
        <p:spPr>
          <a:xfrm rot="5609795">
            <a:off x="3471301" y="4349021"/>
            <a:ext cx="4917143" cy="5017958"/>
          </a:xfrm>
          <a:prstGeom prst="pie">
            <a:avLst>
              <a:gd name="adj1" fmla="val 8194978"/>
              <a:gd name="adj2" fmla="val 11751002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Partial Circle 1">
            <a:extLst>
              <a:ext uri="{FF2B5EF4-FFF2-40B4-BE49-F238E27FC236}">
                <a16:creationId xmlns:a16="http://schemas.microsoft.com/office/drawing/2014/main" id="{948EC4D3-26D9-09F3-230C-B46140328AF6}"/>
              </a:ext>
            </a:extLst>
          </p:cNvPr>
          <p:cNvSpPr/>
          <p:nvPr/>
        </p:nvSpPr>
        <p:spPr>
          <a:xfrm rot="21116993">
            <a:off x="2711663" y="4046544"/>
            <a:ext cx="6436420" cy="5622909"/>
          </a:xfrm>
          <a:prstGeom prst="pie">
            <a:avLst>
              <a:gd name="adj1" fmla="val 11281029"/>
              <a:gd name="adj2" fmla="val 1501654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3DF85-2DC8-B144-40FD-C76B521108E4}"/>
              </a:ext>
            </a:extLst>
          </p:cNvPr>
          <p:cNvSpPr txBox="1"/>
          <p:nvPr/>
        </p:nvSpPr>
        <p:spPr>
          <a:xfrm>
            <a:off x="430261" y="2386693"/>
            <a:ext cx="2750468" cy="210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A12DD-EE1F-F4A2-E86E-10D559858F81}"/>
              </a:ext>
            </a:extLst>
          </p:cNvPr>
          <p:cNvSpPr txBox="1"/>
          <p:nvPr/>
        </p:nvSpPr>
        <p:spPr>
          <a:xfrm>
            <a:off x="56151" y="2326218"/>
            <a:ext cx="38978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Light SemiCondensed" panose="020B0502040204020203" pitchFamily="34" charset="0"/>
              </a:rPr>
              <a:t>1.   </a:t>
            </a:r>
            <a:r>
              <a:rPr lang="en-US" sz="2800" dirty="0">
                <a:latin typeface="Bahnschrift Light SemiCondensed" panose="020B0502040204020203" pitchFamily="34" charset="0"/>
              </a:rPr>
              <a:t>Modern fitness center      with large facilities and equipment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867B1-DD5F-96FF-E839-175153BA53D2}"/>
              </a:ext>
            </a:extLst>
          </p:cNvPr>
          <p:cNvSpPr txBox="1"/>
          <p:nvPr/>
        </p:nvSpPr>
        <p:spPr>
          <a:xfrm>
            <a:off x="3946966" y="1082481"/>
            <a:ext cx="309391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Light SemiCondensed" panose="020B0502040204020203" pitchFamily="34" charset="0"/>
              </a:rPr>
              <a:t>2. </a:t>
            </a:r>
            <a:r>
              <a:rPr lang="en-US" sz="2800" dirty="0">
                <a:latin typeface="Bahnschrift Light SemiCondensed" panose="020B0502040204020203" pitchFamily="34" charset="0"/>
              </a:rPr>
              <a:t>Collected detailed data from hundreds of members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FB52F-277F-2CF5-4DD3-75C430A83CD7}"/>
              </a:ext>
            </a:extLst>
          </p:cNvPr>
          <p:cNvSpPr txBox="1"/>
          <p:nvPr/>
        </p:nvSpPr>
        <p:spPr>
          <a:xfrm>
            <a:off x="7153154" y="1539240"/>
            <a:ext cx="327100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Light SemiCondensed" panose="020B0502040204020203" pitchFamily="34" charset="0"/>
              </a:rPr>
              <a:t>3. </a:t>
            </a:r>
            <a:r>
              <a:rPr lang="en-US" sz="2800" dirty="0">
                <a:latin typeface="Bahnschrift Light SemiCondensed" panose="020B0502040204020203" pitchFamily="34" charset="0"/>
              </a:rPr>
              <a:t>Data included workout habits, health stats, and engagement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AF98-D72F-6D2C-C3D0-FE43665131C1}"/>
              </a:ext>
            </a:extLst>
          </p:cNvPr>
          <p:cNvSpPr txBox="1"/>
          <p:nvPr/>
        </p:nvSpPr>
        <p:spPr>
          <a:xfrm>
            <a:off x="8679016" y="3711213"/>
            <a:ext cx="35705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Light SemiCondensed" panose="020B0502040204020203" pitchFamily="34" charset="0"/>
              </a:rPr>
              <a:t>4. </a:t>
            </a:r>
            <a:r>
              <a:rPr lang="en-US" sz="2800" dirty="0">
                <a:latin typeface="Bahnschrift Light SemiCondensed" panose="020B0502040204020203" pitchFamily="34" charset="0"/>
              </a:rPr>
              <a:t>Wanted to use this data to better understand customers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6DFA55-C39B-B6EC-6D75-FF0A9738118A}"/>
              </a:ext>
            </a:extLst>
          </p:cNvPr>
          <p:cNvSpPr txBox="1"/>
          <p:nvPr/>
        </p:nvSpPr>
        <p:spPr>
          <a:xfrm>
            <a:off x="449042" y="388424"/>
            <a:ext cx="4437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Meet </a:t>
            </a:r>
            <a:r>
              <a:rPr lang="en-US" sz="2800" b="1" dirty="0" err="1">
                <a:latin typeface="Arial Black" panose="020B0A04020102020204" pitchFamily="34" charset="0"/>
              </a:rPr>
              <a:t>FitLife</a:t>
            </a:r>
            <a:r>
              <a:rPr lang="en-US" sz="2800" b="1" dirty="0">
                <a:latin typeface="Arial Black" panose="020B0A04020102020204" pitchFamily="34" charset="0"/>
              </a:rPr>
              <a:t> Wellness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B8A21-0E15-B2D0-D7A0-D802A84B8780}"/>
              </a:ext>
            </a:extLst>
          </p:cNvPr>
          <p:cNvSpPr txBox="1"/>
          <p:nvPr/>
        </p:nvSpPr>
        <p:spPr>
          <a:xfrm>
            <a:off x="3626667" y="5547360"/>
            <a:ext cx="1260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8B7BF-805E-4AFC-1C93-AE6A1C7DD54C}"/>
              </a:ext>
            </a:extLst>
          </p:cNvPr>
          <p:cNvSpPr txBox="1"/>
          <p:nvPr/>
        </p:nvSpPr>
        <p:spPr>
          <a:xfrm>
            <a:off x="5303520" y="5008567"/>
            <a:ext cx="63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87120-724E-EAAB-845A-A8F06BBA5DCC}"/>
              </a:ext>
            </a:extLst>
          </p:cNvPr>
          <p:cNvSpPr txBox="1"/>
          <p:nvPr/>
        </p:nvSpPr>
        <p:spPr>
          <a:xfrm>
            <a:off x="6441089" y="5523374"/>
            <a:ext cx="712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57948-F1E6-F9E7-8108-FECD099C4309}"/>
              </a:ext>
            </a:extLst>
          </p:cNvPr>
          <p:cNvSpPr txBox="1"/>
          <p:nvPr/>
        </p:nvSpPr>
        <p:spPr>
          <a:xfrm>
            <a:off x="6867469" y="6264452"/>
            <a:ext cx="346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18793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1C48C6-2194-5D58-AEA4-999661D0A073}"/>
              </a:ext>
            </a:extLst>
          </p:cNvPr>
          <p:cNvSpPr/>
          <p:nvPr/>
        </p:nvSpPr>
        <p:spPr>
          <a:xfrm>
            <a:off x="1051560" y="822960"/>
            <a:ext cx="4267200" cy="554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0800000" algn="r" rotWithShape="0">
              <a:schemeClr val="accent1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B1270-F13C-13C6-4FB7-BC9D175B6DFA}"/>
              </a:ext>
            </a:extLst>
          </p:cNvPr>
          <p:cNvSpPr txBox="1"/>
          <p:nvPr/>
        </p:nvSpPr>
        <p:spPr>
          <a:xfrm>
            <a:off x="1295400" y="1972389"/>
            <a:ext cx="345948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 Black" panose="020B0A04020102020204" pitchFamily="34" charset="0"/>
              </a:rPr>
              <a:t>Business Problem: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SemiCondensed" panose="020B0502040204020203" pitchFamily="34" charset="0"/>
              </a:rPr>
              <a:t>Generic workout programs for all members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SemiCondensed" panose="020B0502040204020203" pitchFamily="34" charset="0"/>
              </a:rPr>
              <a:t>No personalization based on fitness level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SemiCondensed" panose="020B0502040204020203" pitchFamily="34" charset="0"/>
              </a:rPr>
              <a:t>Low engagement and customer satisfaction</a:t>
            </a:r>
          </a:p>
          <a:p>
            <a:endParaRPr lang="en-IN" dirty="0"/>
          </a:p>
        </p:txBody>
      </p:sp>
      <p:pic>
        <p:nvPicPr>
          <p:cNvPr id="5" name="Graphic 4" descr="Question mark RTL">
            <a:extLst>
              <a:ext uri="{FF2B5EF4-FFF2-40B4-BE49-F238E27FC236}">
                <a16:creationId xmlns:a16="http://schemas.microsoft.com/office/drawing/2014/main" id="{6F50388E-D2E8-2047-7490-6E85E8F2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1280" y="1057989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F5440B-1B61-BF0B-A8A2-98E2DEC964ED}"/>
              </a:ext>
            </a:extLst>
          </p:cNvPr>
          <p:cNvSpPr/>
          <p:nvPr/>
        </p:nvSpPr>
        <p:spPr>
          <a:xfrm>
            <a:off x="6858000" y="822960"/>
            <a:ext cx="4267200" cy="554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0800000" algn="r" rotWithShape="0">
              <a:schemeClr val="accent1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81F4-09DB-CB7C-C976-E36506DD235B}"/>
              </a:ext>
            </a:extLst>
          </p:cNvPr>
          <p:cNvSpPr txBox="1"/>
          <p:nvPr/>
        </p:nvSpPr>
        <p:spPr>
          <a:xfrm>
            <a:off x="7360920" y="2164080"/>
            <a:ext cx="329184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 Black" panose="020B0A04020102020204" pitchFamily="34" charset="0"/>
              </a:rPr>
              <a:t>Business Goal: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dirty="0">
                <a:latin typeface="Bahnschrift Light SemiCondensed" panose="020B0502040204020203" pitchFamily="34" charset="0"/>
              </a:rPr>
              <a:t>Understand different member types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SemiCondensed" panose="020B0502040204020203" pitchFamily="34" charset="0"/>
              </a:rPr>
              <a:t>Create personalized workout plans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SemiCondensed" panose="020B0502040204020203" pitchFamily="34" charset="0"/>
              </a:rPr>
              <a:t>Increase engagement and customer loyalty</a:t>
            </a:r>
          </a:p>
          <a:p>
            <a:endParaRPr lang="en-IN" dirty="0"/>
          </a:p>
        </p:txBody>
      </p:sp>
      <p:pic>
        <p:nvPicPr>
          <p:cNvPr id="9" name="Graphic 8" descr="Target">
            <a:extLst>
              <a:ext uri="{FF2B5EF4-FFF2-40B4-BE49-F238E27FC236}">
                <a16:creationId xmlns:a16="http://schemas.microsoft.com/office/drawing/2014/main" id="{6BF97272-B286-9212-790F-6DDF097B6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7240" y="11734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7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C7F70-6407-EB24-0949-C9830BDF1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1ED3874-E890-5ADD-3F87-8BC2C5B7BBED}"/>
              </a:ext>
            </a:extLst>
          </p:cNvPr>
          <p:cNvSpPr/>
          <p:nvPr/>
        </p:nvSpPr>
        <p:spPr>
          <a:xfrm>
            <a:off x="6306152" y="0"/>
            <a:ext cx="2037522" cy="6858000"/>
          </a:xfrm>
          <a:prstGeom prst="rect">
            <a:avLst/>
          </a:prstGeom>
          <a:solidFill>
            <a:srgbClr val="B7A6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Business Strategy</a:t>
            </a:r>
          </a:p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5D464-0490-EF17-7BD5-CCAE0DF6E942}"/>
              </a:ext>
            </a:extLst>
          </p:cNvPr>
          <p:cNvSpPr/>
          <p:nvPr/>
        </p:nvSpPr>
        <p:spPr>
          <a:xfrm>
            <a:off x="5126103" y="0"/>
            <a:ext cx="200439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Model Validation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8D2D3F-D865-6A1D-6760-CF8661DD6E1D}"/>
              </a:ext>
            </a:extLst>
          </p:cNvPr>
          <p:cNvSpPr/>
          <p:nvPr/>
        </p:nvSpPr>
        <p:spPr>
          <a:xfrm>
            <a:off x="3660923" y="0"/>
            <a:ext cx="2037522" cy="6858000"/>
          </a:xfrm>
          <a:prstGeom prst="rect">
            <a:avLst/>
          </a:prstGeom>
          <a:solidFill>
            <a:srgbClr val="B7A6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Model Building</a:t>
            </a:r>
          </a:p>
          <a:p>
            <a:pPr algn="ctr"/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E1EC5-EF3D-7D31-9D9E-F16E8D0AC2E5}"/>
              </a:ext>
            </a:extLst>
          </p:cNvPr>
          <p:cNvSpPr/>
          <p:nvPr/>
        </p:nvSpPr>
        <p:spPr>
          <a:xfrm>
            <a:off x="2301911" y="0"/>
            <a:ext cx="203752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Variable Selection</a:t>
            </a:r>
          </a:p>
          <a:p>
            <a:pPr algn="ctr"/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D11B2C-F681-8DE4-4002-577C2E06B16C}"/>
              </a:ext>
            </a:extLst>
          </p:cNvPr>
          <p:cNvSpPr/>
          <p:nvPr/>
        </p:nvSpPr>
        <p:spPr>
          <a:xfrm>
            <a:off x="1070784" y="0"/>
            <a:ext cx="2037522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Feature Engineering</a:t>
            </a:r>
          </a:p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9FADB3-2F1A-EDA2-86E4-E11C70AF863C}"/>
              </a:ext>
            </a:extLst>
          </p:cNvPr>
          <p:cNvSpPr/>
          <p:nvPr/>
        </p:nvSpPr>
        <p:spPr>
          <a:xfrm>
            <a:off x="9947" y="0"/>
            <a:ext cx="2037522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Data Cleaning</a:t>
            </a:r>
          </a:p>
        </p:txBody>
      </p:sp>
      <p:pic>
        <p:nvPicPr>
          <p:cNvPr id="12" name="Graphic 11" descr="Single gear">
            <a:extLst>
              <a:ext uri="{FF2B5EF4-FFF2-40B4-BE49-F238E27FC236}">
                <a16:creationId xmlns:a16="http://schemas.microsoft.com/office/drawing/2014/main" id="{1213CE5F-BB36-FE4E-1C35-B79EE72DC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6666" y="1844040"/>
            <a:ext cx="914400" cy="9144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47ECB613-90C0-CD4C-4B7D-FF3DB9E3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0672" y="1813560"/>
            <a:ext cx="914400" cy="914400"/>
          </a:xfrm>
          <a:prstGeom prst="rect">
            <a:avLst/>
          </a:prstGeom>
        </p:spPr>
      </p:pic>
      <p:pic>
        <p:nvPicPr>
          <p:cNvPr id="16" name="Graphic 15" descr="Playbook">
            <a:extLst>
              <a:ext uri="{FF2B5EF4-FFF2-40B4-BE49-F238E27FC236}">
                <a16:creationId xmlns:a16="http://schemas.microsoft.com/office/drawing/2014/main" id="{57D05F20-233A-9218-DE6E-44BAAF641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8396" y="1813560"/>
            <a:ext cx="914400" cy="914400"/>
          </a:xfrm>
          <a:prstGeom prst="rect">
            <a:avLst/>
          </a:prstGeom>
        </p:spPr>
      </p:pic>
      <p:pic>
        <p:nvPicPr>
          <p:cNvPr id="18" name="Graphic 17" descr="Research">
            <a:extLst>
              <a:ext uri="{FF2B5EF4-FFF2-40B4-BE49-F238E27FC236}">
                <a16:creationId xmlns:a16="http://schemas.microsoft.com/office/drawing/2014/main" id="{1004D27F-310F-B6BC-0F11-CADEE040D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2650" y="1813560"/>
            <a:ext cx="914400" cy="914400"/>
          </a:xfrm>
          <a:prstGeom prst="rect">
            <a:avLst/>
          </a:prstGeom>
        </p:spPr>
      </p:pic>
      <p:pic>
        <p:nvPicPr>
          <p:cNvPr id="20" name="Graphic 19" descr="Group brainstorm">
            <a:extLst>
              <a:ext uri="{FF2B5EF4-FFF2-40B4-BE49-F238E27FC236}">
                <a16:creationId xmlns:a16="http://schemas.microsoft.com/office/drawing/2014/main" id="{384BFF7C-F668-4DD2-E8FB-B7C61B08FD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0552" y="1798320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1881D444-F69B-7274-0E0F-2623AE17C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6716" y="185928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EE76C-E74A-4F82-B0E8-B6C02F3FBD17}"/>
              </a:ext>
            </a:extLst>
          </p:cNvPr>
          <p:cNvSpPr txBox="1"/>
          <p:nvPr/>
        </p:nvSpPr>
        <p:spPr>
          <a:xfrm>
            <a:off x="8667176" y="2428726"/>
            <a:ext cx="3429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DATA ANALYTICAL APPROACH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3C4743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295263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D4313-2B6F-671D-8F43-D7C639153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504A89-DE7D-E3BF-333E-ECDCCA225EBE}"/>
              </a:ext>
            </a:extLst>
          </p:cNvPr>
          <p:cNvSpPr/>
          <p:nvPr/>
        </p:nvSpPr>
        <p:spPr>
          <a:xfrm>
            <a:off x="10154478" y="0"/>
            <a:ext cx="2037522" cy="6858000"/>
          </a:xfrm>
          <a:prstGeom prst="rect">
            <a:avLst/>
          </a:prstGeom>
          <a:solidFill>
            <a:srgbClr val="B7A6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Business Strategy</a:t>
            </a:r>
          </a:p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16BBC9-15BF-ACAD-46DA-CBA0C07F53B7}"/>
              </a:ext>
            </a:extLst>
          </p:cNvPr>
          <p:cNvSpPr/>
          <p:nvPr/>
        </p:nvSpPr>
        <p:spPr>
          <a:xfrm>
            <a:off x="8140141" y="0"/>
            <a:ext cx="200439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Model Validation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9E9886-4E42-D904-9A0F-E2E5284AC8FF}"/>
              </a:ext>
            </a:extLst>
          </p:cNvPr>
          <p:cNvSpPr/>
          <p:nvPr/>
        </p:nvSpPr>
        <p:spPr>
          <a:xfrm>
            <a:off x="6096000" y="0"/>
            <a:ext cx="2037522" cy="6858000"/>
          </a:xfrm>
          <a:prstGeom prst="rect">
            <a:avLst/>
          </a:prstGeom>
          <a:solidFill>
            <a:srgbClr val="B7A6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Model Building</a:t>
            </a:r>
          </a:p>
          <a:p>
            <a:pPr algn="ctr"/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18D5A-7A5C-6372-3109-BFB60EB35FAE}"/>
              </a:ext>
            </a:extLst>
          </p:cNvPr>
          <p:cNvSpPr/>
          <p:nvPr/>
        </p:nvSpPr>
        <p:spPr>
          <a:xfrm>
            <a:off x="4041912" y="0"/>
            <a:ext cx="203752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Variable Selection</a:t>
            </a:r>
          </a:p>
          <a:p>
            <a:pPr algn="ctr"/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43E3C7-084D-500A-4C06-1F540D1BBA2D}"/>
              </a:ext>
            </a:extLst>
          </p:cNvPr>
          <p:cNvSpPr/>
          <p:nvPr/>
        </p:nvSpPr>
        <p:spPr>
          <a:xfrm>
            <a:off x="2025930" y="0"/>
            <a:ext cx="2037522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Feature Engineering</a:t>
            </a:r>
          </a:p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CADDD0-0A6D-1994-EDB8-40C70F82563A}"/>
              </a:ext>
            </a:extLst>
          </p:cNvPr>
          <p:cNvSpPr/>
          <p:nvPr/>
        </p:nvSpPr>
        <p:spPr>
          <a:xfrm>
            <a:off x="9947" y="0"/>
            <a:ext cx="2037522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Data Cleaning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7C5306AE-9762-0770-604A-689DED2E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716" y="1859280"/>
            <a:ext cx="914400" cy="914400"/>
          </a:xfrm>
          <a:prstGeom prst="rect">
            <a:avLst/>
          </a:prstGeom>
        </p:spPr>
      </p:pic>
      <p:pic>
        <p:nvPicPr>
          <p:cNvPr id="12" name="Graphic 11" descr="Single gear">
            <a:extLst>
              <a:ext uri="{FF2B5EF4-FFF2-40B4-BE49-F238E27FC236}">
                <a16:creationId xmlns:a16="http://schemas.microsoft.com/office/drawing/2014/main" id="{94C516DD-00F5-0CB1-CE94-047793F0D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9332" y="1859280"/>
            <a:ext cx="914400" cy="9144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96FCCEB4-5D8C-A81F-6A33-9EF4A8E42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2001" y="1859280"/>
            <a:ext cx="914400" cy="914400"/>
          </a:xfrm>
          <a:prstGeom prst="rect">
            <a:avLst/>
          </a:prstGeom>
        </p:spPr>
      </p:pic>
      <p:pic>
        <p:nvPicPr>
          <p:cNvPr id="16" name="Graphic 15" descr="Playbook">
            <a:extLst>
              <a:ext uri="{FF2B5EF4-FFF2-40B4-BE49-F238E27FC236}">
                <a16:creationId xmlns:a16="http://schemas.microsoft.com/office/drawing/2014/main" id="{E638F781-9C70-2CA3-42CC-6A5B8E9D63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7614" y="1859280"/>
            <a:ext cx="914400" cy="914400"/>
          </a:xfrm>
          <a:prstGeom prst="rect">
            <a:avLst/>
          </a:prstGeom>
        </p:spPr>
      </p:pic>
      <p:pic>
        <p:nvPicPr>
          <p:cNvPr id="18" name="Graphic 17" descr="Research">
            <a:extLst>
              <a:ext uri="{FF2B5EF4-FFF2-40B4-BE49-F238E27FC236}">
                <a16:creationId xmlns:a16="http://schemas.microsoft.com/office/drawing/2014/main" id="{2DB09877-6724-87A1-D95D-95F7B8BFC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85136" y="1905000"/>
            <a:ext cx="914400" cy="914400"/>
          </a:xfrm>
          <a:prstGeom prst="rect">
            <a:avLst/>
          </a:prstGeom>
        </p:spPr>
      </p:pic>
      <p:pic>
        <p:nvPicPr>
          <p:cNvPr id="20" name="Graphic 19" descr="Group brainstorm">
            <a:extLst>
              <a:ext uri="{FF2B5EF4-FFF2-40B4-BE49-F238E27FC236}">
                <a16:creationId xmlns:a16="http://schemas.microsoft.com/office/drawing/2014/main" id="{F1C17D5E-6981-63E2-E8F3-C0992F1823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0884" y="1905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1634</TotalTime>
  <Words>911</Words>
  <Application>Microsoft Office PowerPoint</Application>
  <PresentationFormat>Widescreen</PresentationFormat>
  <Paragraphs>180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 Black</vt:lpstr>
      <vt:lpstr>Bahnschrift Light SemiCondensed</vt:lpstr>
      <vt:lpstr>Bahnschrift SemiBold</vt:lpstr>
      <vt:lpstr>Bahnschrift SemiBold Condensed</vt:lpstr>
      <vt:lpstr>Bahnschrift SemiBold SemiConden</vt:lpstr>
      <vt:lpstr>Bahnschrift SemiCondensed</vt:lpstr>
      <vt:lpstr>Calibri</vt:lpstr>
      <vt:lpstr>Wingdings</vt:lpstr>
      <vt:lpstr>Educational subjects 16x9</vt:lpstr>
      <vt:lpstr>Fitness Center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ENHANCING THE DATA FOR BETTER SEGMENTATION</vt:lpstr>
      <vt:lpstr>WHAT IS MEMBER SEGMENTATION?</vt:lpstr>
      <vt:lpstr>HOW MEMBERS WERE GROUPED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Thoughts – Data → Action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hemanthchowdary0766@gmail.com</dc:creator>
  <cp:lastModifiedBy>hemanthchowdary0766@gmail.com</cp:lastModifiedBy>
  <cp:revision>5</cp:revision>
  <dcterms:created xsi:type="dcterms:W3CDTF">2025-03-19T13:30:47Z</dcterms:created>
  <dcterms:modified xsi:type="dcterms:W3CDTF">2025-10-23T23:19:28Z</dcterms:modified>
</cp:coreProperties>
</file>